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6" r:id="rId2"/>
    <p:sldId id="257" r:id="rId3"/>
    <p:sldId id="258" r:id="rId4"/>
    <p:sldId id="259" r:id="rId5"/>
    <p:sldId id="260" r:id="rId6"/>
    <p:sldId id="261" r:id="rId7"/>
    <p:sldId id="262" r:id="rId8"/>
    <p:sldId id="263" r:id="rId9"/>
    <p:sldId id="264" r:id="rId10"/>
    <p:sldId id="265" r:id="rId11"/>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1" autoAdjust="0"/>
    <p:restoredTop sz="94660"/>
  </p:normalViewPr>
  <p:slideViewPr>
    <p:cSldViewPr snapToGrid="0">
      <p:cViewPr varScale="1">
        <p:scale>
          <a:sx n="120" d="100"/>
          <a:sy n="120" d="100"/>
        </p:scale>
        <p:origin x="18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55" cy="494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245" y="0"/>
            <a:ext cx="2945955" cy="494693"/>
          </a:xfrm>
          <a:prstGeom prst="rect">
            <a:avLst/>
          </a:prstGeom>
        </p:spPr>
        <p:txBody>
          <a:bodyPr vert="horz" lIns="91440" tIns="45720" rIns="91440" bIns="45720" rtlCol="0"/>
          <a:lstStyle>
            <a:lvl1pPr algn="r">
              <a:defRPr sz="1200"/>
            </a:lvl1pPr>
          </a:lstStyle>
          <a:p>
            <a:fld id="{A27F96E4-E5BB-4992-8698-61DC623278D8}" type="datetimeFigureOut">
              <a:rPr lang="en-GB" smtClean="0"/>
              <a:t>12/04/2023</a:t>
            </a:fld>
            <a:endParaRPr lang="en-GB"/>
          </a:p>
        </p:txBody>
      </p:sp>
      <p:sp>
        <p:nvSpPr>
          <p:cNvPr id="4" name="Slide Image Placeholder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063" y="4752637"/>
            <a:ext cx="5437550" cy="388733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9558"/>
            <a:ext cx="2945955" cy="49469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245" y="9379558"/>
            <a:ext cx="2945955" cy="494692"/>
          </a:xfrm>
          <a:prstGeom prst="rect">
            <a:avLst/>
          </a:prstGeom>
        </p:spPr>
        <p:txBody>
          <a:bodyPr vert="horz" lIns="91440" tIns="45720" rIns="91440" bIns="45720" rtlCol="0" anchor="b"/>
          <a:lstStyle>
            <a:lvl1pPr algn="r">
              <a:defRPr sz="1200"/>
            </a:lvl1pPr>
          </a:lstStyle>
          <a:p>
            <a:fld id="{283CCD41-580C-4493-8EFA-BF3B38631942}" type="slidenum">
              <a:rPr lang="en-GB" smtClean="0"/>
              <a:t>‹#›</a:t>
            </a:fld>
            <a:endParaRPr lang="en-GB"/>
          </a:p>
        </p:txBody>
      </p:sp>
    </p:spTree>
    <p:extLst>
      <p:ext uri="{BB962C8B-B14F-4D97-AF65-F5344CB8AC3E}">
        <p14:creationId xmlns:p14="http://schemas.microsoft.com/office/powerpoint/2010/main" val="3848476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83CCD41-580C-4493-8EFA-BF3B38631942}" type="slidenum">
              <a:rPr lang="en-GB" smtClean="0"/>
              <a:t>1</a:t>
            </a:fld>
            <a:endParaRPr lang="en-GB"/>
          </a:p>
        </p:txBody>
      </p:sp>
    </p:spTree>
    <p:extLst>
      <p:ext uri="{BB962C8B-B14F-4D97-AF65-F5344CB8AC3E}">
        <p14:creationId xmlns:p14="http://schemas.microsoft.com/office/powerpoint/2010/main" val="4256007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80CD7D2-2F1C-4A34-9A36-B54BB21425D4}"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2628906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0CD7D2-2F1C-4A34-9A36-B54BB21425D4}"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298025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0CD7D2-2F1C-4A34-9A36-B54BB21425D4}"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324158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58123"/>
          </a:xfrm>
        </p:spPr>
        <p:txBody>
          <a:bodyPr/>
          <a:lstStyle/>
          <a:p>
            <a:endParaRPr lang="en-GB" dirty="0"/>
          </a:p>
        </p:txBody>
      </p:sp>
      <p:sp>
        <p:nvSpPr>
          <p:cNvPr id="3" name="Content Placeholder 2"/>
          <p:cNvSpPr>
            <a:spLocks noGrp="1"/>
          </p:cNvSpPr>
          <p:nvPr>
            <p:ph idx="1"/>
          </p:nvPr>
        </p:nvSpPr>
        <p:spPr/>
        <p:txBody>
          <a:bodyPr/>
          <a:lstStyle>
            <a:lvl1pPr marL="0" indent="0">
              <a:buNone/>
              <a:defRPr/>
            </a:lvl1pPr>
          </a:lstStyle>
          <a:p>
            <a:pPr lvl="0"/>
            <a:endParaRPr lang="en-GB" dirty="0"/>
          </a:p>
        </p:txBody>
      </p:sp>
      <p:sp>
        <p:nvSpPr>
          <p:cNvPr id="4" name="Date Placeholder 3"/>
          <p:cNvSpPr>
            <a:spLocks noGrp="1"/>
          </p:cNvSpPr>
          <p:nvPr>
            <p:ph type="dt" sz="half" idx="10"/>
          </p:nvPr>
        </p:nvSpPr>
        <p:spPr/>
        <p:txBody>
          <a:bodyPr/>
          <a:lstStyle/>
          <a:p>
            <a:fld id="{780CD7D2-2F1C-4A34-9A36-B54BB21425D4}"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3CB82-2380-4B4F-9B65-AAFF4C474EE7}" type="slidenum">
              <a:rPr lang="en-GB" smtClean="0"/>
              <a:t>‹#›</a:t>
            </a:fld>
            <a:endParaRPr lang="en-GB"/>
          </a:p>
        </p:txBody>
      </p:sp>
      <p:pic>
        <p:nvPicPr>
          <p:cNvPr id="7" name="Picture 4"/>
          <p:cNvPicPr>
            <a:picLocks noChangeAspect="1"/>
          </p:cNvPicPr>
          <p:nvPr userDrawn="1"/>
        </p:nvPicPr>
        <p:blipFill>
          <a:blip r:embed="rId2"/>
          <a:srcRect/>
          <a:stretch>
            <a:fillRect/>
          </a:stretch>
        </p:blipFill>
        <p:spPr bwMode="auto">
          <a:xfrm>
            <a:off x="769143" y="383698"/>
            <a:ext cx="10653713" cy="139466"/>
          </a:xfrm>
          <a:prstGeom prst="rect">
            <a:avLst/>
          </a:prstGeom>
          <a:noFill/>
          <a:ln w="9525">
            <a:noFill/>
            <a:miter lim="800000"/>
            <a:headEnd/>
            <a:tailEnd/>
          </a:ln>
        </p:spPr>
      </p:pic>
      <p:pic>
        <p:nvPicPr>
          <p:cNvPr id="8" name="Picture 7"/>
          <p:cNvPicPr>
            <a:picLocks noChangeAspect="1"/>
          </p:cNvPicPr>
          <p:nvPr userDrawn="1"/>
        </p:nvPicPr>
        <p:blipFill>
          <a:blip r:embed="rId3"/>
          <a:stretch>
            <a:fillRect/>
          </a:stretch>
        </p:blipFill>
        <p:spPr>
          <a:xfrm>
            <a:off x="735583" y="541737"/>
            <a:ext cx="1312978" cy="947122"/>
          </a:xfrm>
          <a:prstGeom prst="rect">
            <a:avLst/>
          </a:prstGeom>
        </p:spPr>
      </p:pic>
    </p:spTree>
    <p:extLst>
      <p:ext uri="{BB962C8B-B14F-4D97-AF65-F5344CB8AC3E}">
        <p14:creationId xmlns:p14="http://schemas.microsoft.com/office/powerpoint/2010/main" val="3142007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0CD7D2-2F1C-4A34-9A36-B54BB21425D4}"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1225644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80CD7D2-2F1C-4A34-9A36-B54BB21425D4}" type="datetimeFigureOut">
              <a:rPr lang="en-GB" smtClean="0"/>
              <a:t>12/04/2023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1816891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80CD7D2-2F1C-4A34-9A36-B54BB21425D4}" type="datetimeFigureOut">
              <a:rPr lang="en-GB" smtClean="0"/>
              <a:t>12/04/2023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1692929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80CD7D2-2F1C-4A34-9A36-B54BB21425D4}" type="datetimeFigureOut">
              <a:rPr lang="en-GB" smtClean="0"/>
              <a:t>12/04/2023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170755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CD7D2-2F1C-4A34-9A36-B54BB21425D4}" type="datetimeFigureOut">
              <a:rPr lang="en-GB" smtClean="0"/>
              <a:t>12/04/2023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259683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0CD7D2-2F1C-4A34-9A36-B54BB21425D4}" type="datetimeFigureOut">
              <a:rPr lang="en-GB" smtClean="0"/>
              <a:t>12/04/2023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3554469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0CD7D2-2F1C-4A34-9A36-B54BB21425D4}" type="datetimeFigureOut">
              <a:rPr lang="en-GB" smtClean="0"/>
              <a:t>12/04/2023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3CB82-2380-4B4F-9B65-AAFF4C474EE7}" type="slidenum">
              <a:rPr lang="en-GB" smtClean="0"/>
              <a:t>‹#›</a:t>
            </a:fld>
            <a:endParaRPr lang="en-GB"/>
          </a:p>
        </p:txBody>
      </p:sp>
    </p:spTree>
    <p:extLst>
      <p:ext uri="{BB962C8B-B14F-4D97-AF65-F5344CB8AC3E}">
        <p14:creationId xmlns:p14="http://schemas.microsoft.com/office/powerpoint/2010/main" val="2265319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0CD7D2-2F1C-4A34-9A36-B54BB21425D4}" type="datetimeFigureOut">
              <a:rPr lang="en-GB" smtClean="0"/>
              <a:t>12/04/2023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CB82-2380-4B4F-9B65-AAFF4C474EE7}" type="slidenum">
              <a:rPr lang="en-GB" smtClean="0"/>
              <a:t>‹#›</a:t>
            </a:fld>
            <a:endParaRPr lang="en-GB"/>
          </a:p>
        </p:txBody>
      </p:sp>
    </p:spTree>
    <p:extLst>
      <p:ext uri="{BB962C8B-B14F-4D97-AF65-F5344CB8AC3E}">
        <p14:creationId xmlns:p14="http://schemas.microsoft.com/office/powerpoint/2010/main" val="3394201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00585" y="556038"/>
            <a:ext cx="10727140" cy="949325"/>
          </a:xfrm>
          <a:prstGeom prst="rect">
            <a:avLst/>
          </a:prstGeom>
          <a:solidFill>
            <a:schemeClr val="bg1"/>
          </a:solid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GB" dirty="0" smtClean="0">
                <a:solidFill>
                  <a:schemeClr val="accent1">
                    <a:lumMod val="50000"/>
                  </a:schemeClr>
                </a:solidFill>
                <a:latin typeface="Century Gothic" panose="020B0502020202020204" pitchFamily="34" charset="0"/>
              </a:rPr>
              <a:t>Welcome</a:t>
            </a:r>
            <a:r>
              <a:rPr lang="en-GB" b="1" dirty="0" smtClean="0">
                <a:solidFill>
                  <a:schemeClr val="accent1">
                    <a:lumMod val="50000"/>
                  </a:schemeClr>
                </a:solidFill>
                <a:latin typeface="Calibri" panose="020F0502020204030204" pitchFamily="34" charset="0"/>
              </a:rPr>
              <a:t> </a:t>
            </a:r>
            <a:endParaRPr lang="en-GB" b="1" dirty="0">
              <a:solidFill>
                <a:schemeClr val="accent1">
                  <a:lumMod val="50000"/>
                </a:schemeClr>
              </a:solidFill>
              <a:latin typeface="Calibri" panose="020F0502020204030204" pitchFamily="34" charset="0"/>
            </a:endParaRPr>
          </a:p>
        </p:txBody>
      </p:sp>
      <p:pic>
        <p:nvPicPr>
          <p:cNvPr id="5" name="Picture 4"/>
          <p:cNvPicPr>
            <a:picLocks noChangeAspect="1"/>
          </p:cNvPicPr>
          <p:nvPr/>
        </p:nvPicPr>
        <p:blipFill>
          <a:blip r:embed="rId3"/>
          <a:stretch>
            <a:fillRect/>
          </a:stretch>
        </p:blipFill>
        <p:spPr>
          <a:xfrm>
            <a:off x="4421981" y="1850669"/>
            <a:ext cx="3657600" cy="2638425"/>
          </a:xfrm>
          <a:prstGeom prst="rect">
            <a:avLst/>
          </a:prstGeom>
        </p:spPr>
      </p:pic>
      <p:sp>
        <p:nvSpPr>
          <p:cNvPr id="6" name="Subtitle 2"/>
          <p:cNvSpPr txBox="1">
            <a:spLocks/>
          </p:cNvSpPr>
          <p:nvPr/>
        </p:nvSpPr>
        <p:spPr>
          <a:xfrm>
            <a:off x="1492155" y="4581593"/>
            <a:ext cx="9144000" cy="16557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defRPr/>
            </a:pPr>
            <a:r>
              <a:rPr lang="en-GB" sz="5400" dirty="0" smtClean="0">
                <a:solidFill>
                  <a:schemeClr val="accent1">
                    <a:lumMod val="50000"/>
                  </a:schemeClr>
                </a:solidFill>
                <a:latin typeface="Century Gothic" panose="020B0502020202020204" pitchFamily="34" charset="0"/>
              </a:rPr>
              <a:t>The CLCGB</a:t>
            </a:r>
            <a:br>
              <a:rPr lang="en-GB" sz="5400" dirty="0" smtClean="0">
                <a:solidFill>
                  <a:schemeClr val="accent1">
                    <a:lumMod val="50000"/>
                  </a:schemeClr>
                </a:solidFill>
                <a:latin typeface="Century Gothic" panose="020B0502020202020204" pitchFamily="34" charset="0"/>
              </a:rPr>
            </a:br>
            <a:r>
              <a:rPr lang="en-GB" sz="5400" dirty="0" smtClean="0">
                <a:solidFill>
                  <a:schemeClr val="accent1">
                    <a:lumMod val="50000"/>
                  </a:schemeClr>
                </a:solidFill>
                <a:latin typeface="Century Gothic" panose="020B0502020202020204" pitchFamily="34" charset="0"/>
              </a:rPr>
              <a:t>Looking to the Future</a:t>
            </a:r>
            <a:endParaRPr lang="en-GB" sz="5400" dirty="0">
              <a:solidFill>
                <a:schemeClr val="accent1">
                  <a:lumMod val="50000"/>
                </a:schemeClr>
              </a:solidFill>
              <a:latin typeface="Calibri (Body)"/>
            </a:endParaRPr>
          </a:p>
        </p:txBody>
      </p:sp>
    </p:spTree>
    <p:extLst>
      <p:ext uri="{BB962C8B-B14F-4D97-AF65-F5344CB8AC3E}">
        <p14:creationId xmlns:p14="http://schemas.microsoft.com/office/powerpoint/2010/main" val="3659233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749423" y="177421"/>
            <a:ext cx="10801131" cy="6541827"/>
          </a:xfrm>
          <a:prstGeom prst="rect">
            <a:avLst/>
          </a:prstGeom>
        </p:spPr>
      </p:pic>
      <p:sp>
        <p:nvSpPr>
          <p:cNvPr id="2" name="TextBox 1"/>
          <p:cNvSpPr txBox="1"/>
          <p:nvPr/>
        </p:nvSpPr>
        <p:spPr>
          <a:xfrm>
            <a:off x="1296537" y="5795749"/>
            <a:ext cx="682388" cy="523164"/>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66979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563" y="4664170"/>
            <a:ext cx="10515600" cy="1325563"/>
          </a:xfrm>
        </p:spPr>
        <p:txBody>
          <a:bodyPr>
            <a:normAutofit/>
          </a:bodyPr>
          <a:lstStyle/>
          <a:p>
            <a:pPr>
              <a:lnSpc>
                <a:spcPct val="80000"/>
              </a:lnSpc>
            </a:pPr>
            <a:r>
              <a:rPr lang="en-GB" sz="2000" b="1" dirty="0" smtClean="0">
                <a:solidFill>
                  <a:schemeClr val="accent1">
                    <a:lumMod val="50000"/>
                  </a:schemeClr>
                </a:solidFill>
                <a:latin typeface="Century Gothic" panose="020B0502020202020204" pitchFamily="34" charset="0"/>
              </a:rPr>
              <a:t>Council has approved:</a:t>
            </a:r>
            <a:r>
              <a:rPr lang="en-GB" sz="2000" dirty="0" smtClean="0">
                <a:solidFill>
                  <a:schemeClr val="accent1">
                    <a:lumMod val="50000"/>
                  </a:schemeClr>
                </a:solidFill>
                <a:latin typeface="Century Gothic" panose="020B0502020202020204" pitchFamily="34" charset="0"/>
              </a:rPr>
              <a:t/>
            </a:r>
            <a:br>
              <a:rPr lang="en-GB" sz="2000" dirty="0" smtClean="0">
                <a:solidFill>
                  <a:schemeClr val="accent1">
                    <a:lumMod val="50000"/>
                  </a:schemeClr>
                </a:solidFill>
                <a:latin typeface="Century Gothic" panose="020B0502020202020204" pitchFamily="34" charset="0"/>
              </a:rPr>
            </a:br>
            <a:r>
              <a:rPr lang="en-GB" sz="2000" dirty="0" smtClean="0">
                <a:solidFill>
                  <a:schemeClr val="accent1">
                    <a:lumMod val="50000"/>
                  </a:schemeClr>
                </a:solidFill>
                <a:latin typeface="Century Gothic" panose="020B0502020202020204" pitchFamily="34" charset="0"/>
                <a:cs typeface="Calibri" panose="020F0502020204030204" pitchFamily="34" charset="0"/>
              </a:rPr>
              <a:t>• </a:t>
            </a:r>
            <a:r>
              <a:rPr lang="en-GB" sz="2000" dirty="0" smtClean="0">
                <a:solidFill>
                  <a:schemeClr val="accent1">
                    <a:lumMod val="50000"/>
                  </a:schemeClr>
                </a:solidFill>
                <a:latin typeface="Century Gothic" panose="020B0502020202020204" pitchFamily="34" charset="0"/>
              </a:rPr>
              <a:t>Changing the wording of the Objective</a:t>
            </a:r>
            <a:br>
              <a:rPr lang="en-GB" sz="2000" dirty="0" smtClean="0">
                <a:solidFill>
                  <a:schemeClr val="accent1">
                    <a:lumMod val="50000"/>
                  </a:schemeClr>
                </a:solidFill>
                <a:latin typeface="Century Gothic" panose="020B0502020202020204" pitchFamily="34" charset="0"/>
              </a:rPr>
            </a:br>
            <a:r>
              <a:rPr lang="en-GB" sz="2000" dirty="0" smtClean="0">
                <a:solidFill>
                  <a:schemeClr val="accent1">
                    <a:lumMod val="50000"/>
                  </a:schemeClr>
                </a:solidFill>
                <a:latin typeface="Century Gothic" panose="020B0502020202020204" pitchFamily="34" charset="0"/>
                <a:cs typeface="Calibri" panose="020F0502020204030204" pitchFamily="34" charset="0"/>
              </a:rPr>
              <a:t>• </a:t>
            </a:r>
            <a:r>
              <a:rPr lang="en-GB" sz="2000" dirty="0" err="1" smtClean="0">
                <a:solidFill>
                  <a:schemeClr val="accent1">
                    <a:lumMod val="50000"/>
                  </a:schemeClr>
                </a:solidFill>
                <a:latin typeface="Century Gothic" panose="020B0502020202020204" pitchFamily="34" charset="0"/>
              </a:rPr>
              <a:t>Copywrite</a:t>
            </a:r>
            <a:r>
              <a:rPr lang="en-GB" sz="2000" dirty="0" smtClean="0">
                <a:solidFill>
                  <a:schemeClr val="accent1">
                    <a:lumMod val="50000"/>
                  </a:schemeClr>
                </a:solidFill>
                <a:latin typeface="Century Gothic" panose="020B0502020202020204" pitchFamily="34" charset="0"/>
              </a:rPr>
              <a:t> the CLCGB shield and organisation name.</a:t>
            </a:r>
            <a:endParaRPr lang="en-GB" sz="2000" dirty="0">
              <a:solidFill>
                <a:schemeClr val="accent1">
                  <a:lumMod val="50000"/>
                </a:schemeClr>
              </a:solidFill>
              <a:latin typeface="Century Gothic" panose="020B0502020202020204" pitchFamily="34" charset="0"/>
            </a:endParaRPr>
          </a:p>
        </p:txBody>
      </p:sp>
      <p:sp>
        <p:nvSpPr>
          <p:cNvPr id="3" name="Content Placeholder 2"/>
          <p:cNvSpPr>
            <a:spLocks noGrp="1"/>
          </p:cNvSpPr>
          <p:nvPr>
            <p:ph idx="1"/>
          </p:nvPr>
        </p:nvSpPr>
        <p:spPr>
          <a:xfrm>
            <a:off x="735563" y="1778972"/>
            <a:ext cx="10515600" cy="2728178"/>
          </a:xfrm>
        </p:spPr>
        <p:txBody>
          <a:bodyPr>
            <a:normAutofit fontScale="70000" lnSpcReduction="20000"/>
          </a:bodyPr>
          <a:lstStyle/>
          <a:p>
            <a:pPr marL="0" indent="0">
              <a:buNone/>
            </a:pPr>
            <a:r>
              <a:rPr lang="en-GB" b="1" dirty="0" smtClean="0">
                <a:solidFill>
                  <a:schemeClr val="accent1">
                    <a:lumMod val="50000"/>
                  </a:schemeClr>
                </a:solidFill>
                <a:latin typeface="Century Gothic" panose="020B0502020202020204" pitchFamily="34" charset="0"/>
              </a:rPr>
              <a:t>Name:</a:t>
            </a:r>
          </a:p>
          <a:p>
            <a:pPr marL="0" indent="0">
              <a:buNone/>
            </a:pPr>
            <a:r>
              <a:rPr lang="en-GB" dirty="0" smtClean="0">
                <a:solidFill>
                  <a:schemeClr val="accent1">
                    <a:lumMod val="50000"/>
                  </a:schemeClr>
                </a:solidFill>
                <a:latin typeface="Century Gothic" panose="020B0502020202020204" pitchFamily="34" charset="0"/>
              </a:rPr>
              <a:t>“The Church Lads’ &amp; Church Girls’ Brigade” – to remain</a:t>
            </a:r>
          </a:p>
          <a:p>
            <a:pPr marL="0" indent="0">
              <a:buNone/>
            </a:pPr>
            <a:r>
              <a:rPr lang="en-GB" b="1" dirty="0" smtClean="0">
                <a:solidFill>
                  <a:schemeClr val="accent1">
                    <a:lumMod val="50000"/>
                  </a:schemeClr>
                </a:solidFill>
                <a:latin typeface="Century Gothic" panose="020B0502020202020204" pitchFamily="34" charset="0"/>
              </a:rPr>
              <a:t>Objective:</a:t>
            </a:r>
          </a:p>
          <a:p>
            <a:pPr marL="0" indent="0">
              <a:buNone/>
            </a:pPr>
            <a:r>
              <a:rPr lang="en-GB" dirty="0" smtClean="0">
                <a:solidFill>
                  <a:schemeClr val="accent1">
                    <a:lumMod val="50000"/>
                  </a:schemeClr>
                </a:solidFill>
                <a:latin typeface="Century Gothic" panose="020B0502020202020204" pitchFamily="34" charset="0"/>
              </a:rPr>
              <a:t>“Extend the Kingdom of Christ, and encourage faithful membership of the Church”</a:t>
            </a:r>
          </a:p>
          <a:p>
            <a:pPr marL="0" indent="0">
              <a:buNone/>
            </a:pPr>
            <a:r>
              <a:rPr lang="en-GB" b="1" dirty="0" err="1" smtClean="0">
                <a:solidFill>
                  <a:schemeClr val="accent1">
                    <a:lumMod val="50000"/>
                  </a:schemeClr>
                </a:solidFill>
                <a:latin typeface="Century Gothic" panose="020B0502020202020204" pitchFamily="34" charset="0"/>
              </a:rPr>
              <a:t>Staplines</a:t>
            </a:r>
            <a:r>
              <a:rPr lang="en-GB" b="1" dirty="0" smtClean="0">
                <a:solidFill>
                  <a:schemeClr val="accent1">
                    <a:lumMod val="50000"/>
                  </a:schemeClr>
                </a:solidFill>
                <a:latin typeface="Century Gothic" panose="020B0502020202020204" pitchFamily="34" charset="0"/>
              </a:rPr>
              <a:t>:</a:t>
            </a:r>
          </a:p>
          <a:p>
            <a:pPr marL="0" indent="0">
              <a:buNone/>
            </a:pPr>
            <a:r>
              <a:rPr lang="en-GB" dirty="0" smtClean="0">
                <a:solidFill>
                  <a:schemeClr val="accent1">
                    <a:lumMod val="50000"/>
                  </a:schemeClr>
                </a:solidFill>
                <a:latin typeface="Century Gothic" panose="020B0502020202020204" pitchFamily="34" charset="0"/>
              </a:rPr>
              <a:t>“Fun, Faith and Friendship ….”</a:t>
            </a:r>
          </a:p>
          <a:p>
            <a:pPr marL="0" indent="0">
              <a:buNone/>
            </a:pPr>
            <a:r>
              <a:rPr lang="en-GB" dirty="0" smtClean="0">
                <a:solidFill>
                  <a:schemeClr val="accent1">
                    <a:lumMod val="50000"/>
                  </a:schemeClr>
                </a:solidFill>
                <a:latin typeface="Century Gothic" panose="020B0502020202020204" pitchFamily="34" charset="0"/>
              </a:rPr>
              <a:t>“Your Journey Starts Here ….”</a:t>
            </a:r>
            <a:endParaRPr lang="en-GB" dirty="0">
              <a:solidFill>
                <a:schemeClr val="accent1">
                  <a:lumMod val="50000"/>
                </a:schemeClr>
              </a:solidFill>
              <a:latin typeface="Century Gothic" panose="020B0502020202020204" pitchFamily="34" charset="0"/>
            </a:endParaRPr>
          </a:p>
        </p:txBody>
      </p:sp>
      <p:sp>
        <p:nvSpPr>
          <p:cNvPr id="5" name="Title 1"/>
          <p:cNvSpPr txBox="1">
            <a:spLocks/>
          </p:cNvSpPr>
          <p:nvPr/>
        </p:nvSpPr>
        <p:spPr>
          <a:xfrm>
            <a:off x="2264135" y="470408"/>
            <a:ext cx="9033681" cy="7471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lumMod val="50000"/>
                  </a:schemeClr>
                </a:solidFill>
                <a:latin typeface="Century Gothic" panose="020B0502020202020204" pitchFamily="34" charset="0"/>
              </a:rPr>
              <a:t>Our Organisation</a:t>
            </a:r>
            <a:endParaRPr lang="en-GB" sz="2800" dirty="0">
              <a:solidFill>
                <a:schemeClr val="accent1">
                  <a:lumMod val="50000"/>
                </a:schemeClr>
              </a:solidFill>
              <a:latin typeface="Century Gothic" panose="020B0502020202020204" pitchFamily="34" charset="0"/>
            </a:endParaRPr>
          </a:p>
        </p:txBody>
      </p:sp>
    </p:spTree>
    <p:extLst>
      <p:ext uri="{BB962C8B-B14F-4D97-AF65-F5344CB8AC3E}">
        <p14:creationId xmlns:p14="http://schemas.microsoft.com/office/powerpoint/2010/main" val="667157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2728178"/>
          </a:xfrm>
        </p:spPr>
        <p:txBody>
          <a:bodyPr>
            <a:normAutofit fontScale="70000" lnSpcReduction="20000"/>
          </a:bodyPr>
          <a:lstStyle/>
          <a:p>
            <a:pPr marL="0" indent="0">
              <a:buNone/>
            </a:pPr>
            <a:r>
              <a:rPr lang="en-GB" dirty="0" smtClean="0">
                <a:solidFill>
                  <a:schemeClr val="accent1">
                    <a:lumMod val="50000"/>
                  </a:schemeClr>
                </a:solidFill>
                <a:latin typeface="Century Gothic" panose="020B0502020202020204" pitchFamily="34" charset="0"/>
              </a:rPr>
              <a:t>CLCGB (NHQ) – as a support company under Service Level Agreements and Memorandum of Understanding to the following separate charitable entities:</a:t>
            </a:r>
          </a:p>
          <a:p>
            <a:r>
              <a:rPr lang="en-GB" dirty="0" smtClean="0">
                <a:solidFill>
                  <a:schemeClr val="accent1">
                    <a:lumMod val="50000"/>
                  </a:schemeClr>
                </a:solidFill>
                <a:latin typeface="Century Gothic" panose="020B0502020202020204" pitchFamily="34" charset="0"/>
              </a:rPr>
              <a:t>CLCGB NI</a:t>
            </a:r>
          </a:p>
          <a:p>
            <a:r>
              <a:rPr lang="en-GB" dirty="0" smtClean="0">
                <a:solidFill>
                  <a:schemeClr val="accent1">
                    <a:lumMod val="50000"/>
                  </a:schemeClr>
                </a:solidFill>
                <a:latin typeface="Century Gothic" panose="020B0502020202020204" pitchFamily="34" charset="0"/>
              </a:rPr>
              <a:t>CLCGB GB</a:t>
            </a:r>
          </a:p>
          <a:p>
            <a:pPr marL="0" indent="0">
              <a:buNone/>
            </a:pPr>
            <a:r>
              <a:rPr lang="en-GB" dirty="0" smtClean="0">
                <a:solidFill>
                  <a:schemeClr val="accent1">
                    <a:lumMod val="50000"/>
                  </a:schemeClr>
                </a:solidFill>
                <a:latin typeface="Century Gothic" panose="020B0502020202020204" pitchFamily="34" charset="0"/>
              </a:rPr>
              <a:t>Possibly being extended to:</a:t>
            </a:r>
          </a:p>
          <a:p>
            <a:r>
              <a:rPr lang="en-GB" dirty="0" smtClean="0">
                <a:solidFill>
                  <a:schemeClr val="accent1">
                    <a:lumMod val="50000"/>
                  </a:schemeClr>
                </a:solidFill>
                <a:latin typeface="Century Gothic" panose="020B0502020202020204" pitchFamily="34" charset="0"/>
              </a:rPr>
              <a:t>CLCGB South Africa</a:t>
            </a:r>
          </a:p>
          <a:p>
            <a:r>
              <a:rPr lang="en-GB" dirty="0" smtClean="0">
                <a:solidFill>
                  <a:schemeClr val="accent1">
                    <a:lumMod val="50000"/>
                  </a:schemeClr>
                </a:solidFill>
                <a:latin typeface="Century Gothic" panose="020B0502020202020204" pitchFamily="34" charset="0"/>
              </a:rPr>
              <a:t>CLCGB St Helena</a:t>
            </a:r>
          </a:p>
          <a:p>
            <a:r>
              <a:rPr lang="en-GB" dirty="0" smtClean="0">
                <a:solidFill>
                  <a:schemeClr val="accent1">
                    <a:lumMod val="50000"/>
                  </a:schemeClr>
                </a:solidFill>
                <a:latin typeface="Century Gothic" panose="020B0502020202020204" pitchFamily="34" charset="0"/>
              </a:rPr>
              <a:t>CLCGB Newfoundland etc.</a:t>
            </a:r>
          </a:p>
          <a:p>
            <a:endParaRPr lang="en-GB" dirty="0">
              <a:latin typeface="Century Gothic" panose="020B0502020202020204" pitchFamily="34" charset="0"/>
            </a:endParaRPr>
          </a:p>
        </p:txBody>
      </p:sp>
      <p:sp>
        <p:nvSpPr>
          <p:cNvPr id="4" name="Title 3"/>
          <p:cNvSpPr>
            <a:spLocks noGrp="1"/>
          </p:cNvSpPr>
          <p:nvPr>
            <p:ph type="title"/>
          </p:nvPr>
        </p:nvSpPr>
        <p:spPr>
          <a:xfrm>
            <a:off x="2143836" y="511057"/>
            <a:ext cx="9594074" cy="737169"/>
          </a:xfrm>
        </p:spPr>
        <p:txBody>
          <a:bodyPr>
            <a:normAutofit/>
          </a:bodyPr>
          <a:lstStyle/>
          <a:p>
            <a:r>
              <a:rPr lang="en-GB" sz="2800" b="1" dirty="0" smtClean="0">
                <a:solidFill>
                  <a:schemeClr val="accent1">
                    <a:lumMod val="50000"/>
                  </a:schemeClr>
                </a:solidFill>
                <a:latin typeface="Century Gothic" panose="020B0502020202020204" pitchFamily="34" charset="0"/>
              </a:rPr>
              <a:t>The Legal Organisational Structure</a:t>
            </a:r>
            <a:endParaRPr lang="en-GB" sz="2800" b="1" dirty="0">
              <a:solidFill>
                <a:schemeClr val="accent1">
                  <a:lumMod val="50000"/>
                </a:schemeClr>
              </a:solidFill>
              <a:latin typeface="Century Gothic" panose="020B0502020202020204" pitchFamily="34" charset="0"/>
            </a:endParaRPr>
          </a:p>
        </p:txBody>
      </p:sp>
      <p:sp>
        <p:nvSpPr>
          <p:cNvPr id="6" name="Content Placeholder 2"/>
          <p:cNvSpPr txBox="1">
            <a:spLocks/>
          </p:cNvSpPr>
          <p:nvPr/>
        </p:nvSpPr>
        <p:spPr>
          <a:xfrm>
            <a:off x="838200" y="4971433"/>
            <a:ext cx="10515600" cy="12337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None/>
            </a:pPr>
            <a:r>
              <a:rPr lang="en-GB" sz="2000" b="1" dirty="0">
                <a:solidFill>
                  <a:schemeClr val="accent1">
                    <a:lumMod val="50000"/>
                  </a:schemeClr>
                </a:solidFill>
                <a:latin typeface="Century Gothic" panose="020B0502020202020204" pitchFamily="34" charset="0"/>
              </a:rPr>
              <a:t>Council has approved:</a:t>
            </a:r>
            <a:endParaRPr lang="en-GB" sz="2000" b="1" dirty="0" smtClean="0">
              <a:solidFill>
                <a:schemeClr val="accent1">
                  <a:lumMod val="50000"/>
                </a:schemeClr>
              </a:solidFill>
              <a:latin typeface="Century Gothic" panose="020B0502020202020204" pitchFamily="34" charset="0"/>
            </a:endParaRPr>
          </a:p>
          <a:p>
            <a:pPr>
              <a:lnSpc>
                <a:spcPct val="80000"/>
              </a:lnSpc>
            </a:pPr>
            <a:r>
              <a:rPr lang="en-GB" sz="2000" dirty="0" smtClean="0">
                <a:solidFill>
                  <a:schemeClr val="accent1">
                    <a:lumMod val="50000"/>
                  </a:schemeClr>
                </a:solidFill>
                <a:latin typeface="Century Gothic" panose="020B0502020202020204" pitchFamily="34" charset="0"/>
              </a:rPr>
              <a:t>NHQ to commission legal support to explore how this can be done and timeline – reporting back to Council with a full proposal/structure document.</a:t>
            </a:r>
          </a:p>
          <a:p>
            <a:pPr marL="0" indent="0">
              <a:buNone/>
            </a:pPr>
            <a:endParaRPr lang="en-GB" dirty="0" smtClean="0">
              <a:latin typeface="Century Gothic" panose="020B0502020202020204" pitchFamily="34" charset="0"/>
            </a:endParaRPr>
          </a:p>
          <a:p>
            <a:endParaRPr lang="en-GB" dirty="0">
              <a:latin typeface="Century Gothic" panose="020B0502020202020204" pitchFamily="34" charset="0"/>
            </a:endParaRPr>
          </a:p>
        </p:txBody>
      </p:sp>
    </p:spTree>
    <p:extLst>
      <p:ext uri="{BB962C8B-B14F-4D97-AF65-F5344CB8AC3E}">
        <p14:creationId xmlns:p14="http://schemas.microsoft.com/office/powerpoint/2010/main" val="2622286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7551" y="1802299"/>
            <a:ext cx="10515600" cy="2728178"/>
          </a:xfrm>
        </p:spPr>
        <p:txBody>
          <a:bodyPr>
            <a:normAutofit/>
          </a:bodyPr>
          <a:lstStyle/>
          <a:p>
            <a:pPr marL="0" indent="0">
              <a:buNone/>
            </a:pPr>
            <a:r>
              <a:rPr lang="en-GB" sz="2000" b="1" dirty="0" smtClean="0">
                <a:solidFill>
                  <a:schemeClr val="accent1">
                    <a:lumMod val="50000"/>
                  </a:schemeClr>
                </a:solidFill>
                <a:latin typeface="Century Gothic" panose="020B0502020202020204" pitchFamily="34" charset="0"/>
              </a:rPr>
              <a:t>Addition of section 7.3 to the futures document:</a:t>
            </a:r>
          </a:p>
          <a:p>
            <a:pPr marL="0" indent="0">
              <a:buNone/>
            </a:pPr>
            <a:r>
              <a:rPr lang="en-GB" sz="2000" dirty="0" smtClean="0">
                <a:solidFill>
                  <a:schemeClr val="accent1">
                    <a:lumMod val="50000"/>
                  </a:schemeClr>
                </a:solidFill>
                <a:latin typeface="Century Gothic" panose="020B0502020202020204" pitchFamily="34" charset="0"/>
              </a:rPr>
              <a:t>“Although historically the CLCGB has been affiliated to the Anglican Communion, under the current Rules, there is no reason why the organisation can not be offered to other churches not in communion with the Church of England, with approval in all circumstances by the Trustees.”</a:t>
            </a:r>
          </a:p>
          <a:p>
            <a:endParaRPr lang="en-GB" dirty="0">
              <a:latin typeface="Century Gothic" panose="020B0502020202020204" pitchFamily="34" charset="0"/>
            </a:endParaRPr>
          </a:p>
        </p:txBody>
      </p:sp>
      <p:sp>
        <p:nvSpPr>
          <p:cNvPr id="4" name="Title 3"/>
          <p:cNvSpPr>
            <a:spLocks noGrp="1"/>
          </p:cNvSpPr>
          <p:nvPr>
            <p:ph type="title"/>
          </p:nvPr>
        </p:nvSpPr>
        <p:spPr>
          <a:xfrm>
            <a:off x="2069840" y="489974"/>
            <a:ext cx="9182878" cy="737169"/>
          </a:xfrm>
        </p:spPr>
        <p:txBody>
          <a:bodyPr>
            <a:normAutofit/>
          </a:bodyPr>
          <a:lstStyle/>
          <a:p>
            <a:r>
              <a:rPr lang="en-GB" sz="2800" b="1" dirty="0" smtClean="0">
                <a:solidFill>
                  <a:schemeClr val="accent1">
                    <a:lumMod val="50000"/>
                  </a:schemeClr>
                </a:solidFill>
                <a:latin typeface="Century Gothic" panose="020B0502020202020204" pitchFamily="34" charset="0"/>
              </a:rPr>
              <a:t>Relationship with the Church</a:t>
            </a:r>
            <a:endParaRPr lang="en-GB" sz="2800" b="1" dirty="0">
              <a:solidFill>
                <a:schemeClr val="accent1">
                  <a:lumMod val="50000"/>
                </a:schemeClr>
              </a:solidFill>
              <a:latin typeface="Century Gothic" panose="020B0502020202020204" pitchFamily="34" charset="0"/>
            </a:endParaRPr>
          </a:p>
        </p:txBody>
      </p:sp>
      <p:sp>
        <p:nvSpPr>
          <p:cNvPr id="6" name="Content Placeholder 2"/>
          <p:cNvSpPr txBox="1">
            <a:spLocks/>
          </p:cNvSpPr>
          <p:nvPr/>
        </p:nvSpPr>
        <p:spPr>
          <a:xfrm>
            <a:off x="838200" y="4731224"/>
            <a:ext cx="10515600" cy="14739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None/>
            </a:pPr>
            <a:r>
              <a:rPr lang="en-GB" sz="2000" b="1" dirty="0">
                <a:solidFill>
                  <a:schemeClr val="accent1">
                    <a:lumMod val="50000"/>
                  </a:schemeClr>
                </a:solidFill>
                <a:latin typeface="Century Gothic" panose="020B0502020202020204" pitchFamily="34" charset="0"/>
              </a:rPr>
              <a:t>Council has approved:</a:t>
            </a:r>
            <a:endParaRPr lang="en-GB" sz="2000" b="1" dirty="0" smtClean="0">
              <a:solidFill>
                <a:schemeClr val="accent1">
                  <a:lumMod val="50000"/>
                </a:schemeClr>
              </a:solidFill>
              <a:latin typeface="Century Gothic" panose="020B0502020202020204" pitchFamily="34" charset="0"/>
            </a:endParaRPr>
          </a:p>
          <a:p>
            <a:pPr>
              <a:lnSpc>
                <a:spcPct val="80000"/>
              </a:lnSpc>
            </a:pPr>
            <a:r>
              <a:rPr lang="en-GB" sz="2000" dirty="0" smtClean="0">
                <a:solidFill>
                  <a:schemeClr val="accent1">
                    <a:lumMod val="50000"/>
                  </a:schemeClr>
                </a:solidFill>
                <a:latin typeface="Century Gothic" panose="020B0502020202020204" pitchFamily="34" charset="0"/>
              </a:rPr>
              <a:t>Future develop the definition of Associate Groups in the Rules</a:t>
            </a:r>
          </a:p>
          <a:p>
            <a:pPr>
              <a:lnSpc>
                <a:spcPct val="80000"/>
              </a:lnSpc>
            </a:pPr>
            <a:r>
              <a:rPr lang="en-GB" sz="2000" dirty="0" smtClean="0">
                <a:solidFill>
                  <a:schemeClr val="accent1">
                    <a:lumMod val="50000"/>
                  </a:schemeClr>
                </a:solidFill>
                <a:latin typeface="Century Gothic" panose="020B0502020202020204" pitchFamily="34" charset="0"/>
              </a:rPr>
              <a:t>Continue to seek a Brigade Chaplain.</a:t>
            </a:r>
          </a:p>
          <a:p>
            <a:endParaRPr lang="en-GB" dirty="0">
              <a:latin typeface="Century Gothic" panose="020B0502020202020204" pitchFamily="34" charset="0"/>
            </a:endParaRPr>
          </a:p>
        </p:txBody>
      </p:sp>
    </p:spTree>
    <p:extLst>
      <p:ext uri="{BB962C8B-B14F-4D97-AF65-F5344CB8AC3E}">
        <p14:creationId xmlns:p14="http://schemas.microsoft.com/office/powerpoint/2010/main" val="2793631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6"/>
            <a:ext cx="10515600" cy="1913862"/>
          </a:xfrm>
        </p:spPr>
        <p:txBody>
          <a:bodyPr>
            <a:normAutofit/>
          </a:bodyPr>
          <a:lstStyle/>
          <a:p>
            <a:pPr marL="0" indent="0">
              <a:buNone/>
            </a:pPr>
            <a:r>
              <a:rPr lang="en-GB" sz="2000" dirty="0">
                <a:solidFill>
                  <a:schemeClr val="accent1">
                    <a:lumMod val="50000"/>
                  </a:schemeClr>
                </a:solidFill>
                <a:latin typeface="Century Gothic" panose="020B0502020202020204" pitchFamily="34" charset="0"/>
              </a:rPr>
              <a:t>With good leadership, comes membership. Therefore a proposal is tabled to run a national campaign from NHQ to recruit new </a:t>
            </a:r>
            <a:r>
              <a:rPr lang="en-GB" sz="2000" dirty="0" smtClean="0">
                <a:solidFill>
                  <a:schemeClr val="accent1">
                    <a:lumMod val="50000"/>
                  </a:schemeClr>
                </a:solidFill>
                <a:latin typeface="Century Gothic" panose="020B0502020202020204" pitchFamily="34" charset="0"/>
              </a:rPr>
              <a:t>leaders. In </a:t>
            </a:r>
            <a:r>
              <a:rPr lang="en-GB" sz="2000" dirty="0">
                <a:solidFill>
                  <a:schemeClr val="accent1">
                    <a:lumMod val="50000"/>
                  </a:schemeClr>
                </a:solidFill>
                <a:latin typeface="Century Gothic" panose="020B0502020202020204" pitchFamily="34" charset="0"/>
              </a:rPr>
              <a:t>order for the campaign to be successful, this will require improved literature, social media and web presence with a new promotional literature pack to encourage new leaders into the organisation. This pack needs to be bright and colourful, emphasising the support and training that is on offer and any local support available.</a:t>
            </a:r>
          </a:p>
          <a:p>
            <a:endParaRPr lang="en-GB" dirty="0">
              <a:latin typeface="Century Gothic" panose="020B0502020202020204" pitchFamily="34" charset="0"/>
            </a:endParaRPr>
          </a:p>
        </p:txBody>
      </p:sp>
      <p:sp>
        <p:nvSpPr>
          <p:cNvPr id="4" name="Title 3"/>
          <p:cNvSpPr>
            <a:spLocks noGrp="1"/>
          </p:cNvSpPr>
          <p:nvPr>
            <p:ph type="title"/>
          </p:nvPr>
        </p:nvSpPr>
        <p:spPr>
          <a:xfrm>
            <a:off x="2167813" y="503969"/>
            <a:ext cx="8623041" cy="737169"/>
          </a:xfrm>
        </p:spPr>
        <p:txBody>
          <a:bodyPr>
            <a:normAutofit/>
          </a:bodyPr>
          <a:lstStyle/>
          <a:p>
            <a:r>
              <a:rPr lang="en-GB" sz="2800" b="1" dirty="0" smtClean="0">
                <a:solidFill>
                  <a:schemeClr val="accent1">
                    <a:lumMod val="50000"/>
                  </a:schemeClr>
                </a:solidFill>
                <a:latin typeface="Century Gothic" panose="020B0502020202020204" pitchFamily="34" charset="0"/>
              </a:rPr>
              <a:t>Promotion and Extension</a:t>
            </a:r>
            <a:endParaRPr lang="en-GB" sz="2800" b="1" dirty="0">
              <a:solidFill>
                <a:schemeClr val="accent1">
                  <a:lumMod val="50000"/>
                </a:schemeClr>
              </a:solidFill>
              <a:latin typeface="Century Gothic" panose="020B0502020202020204" pitchFamily="34" charset="0"/>
            </a:endParaRPr>
          </a:p>
        </p:txBody>
      </p:sp>
      <p:sp>
        <p:nvSpPr>
          <p:cNvPr id="6" name="Content Placeholder 2"/>
          <p:cNvSpPr txBox="1">
            <a:spLocks/>
          </p:cNvSpPr>
          <p:nvPr/>
        </p:nvSpPr>
        <p:spPr>
          <a:xfrm>
            <a:off x="838200" y="4039738"/>
            <a:ext cx="10515600" cy="21108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None/>
            </a:pPr>
            <a:r>
              <a:rPr lang="en-GB" sz="2000" b="1" dirty="0">
                <a:solidFill>
                  <a:schemeClr val="accent1">
                    <a:lumMod val="50000"/>
                  </a:schemeClr>
                </a:solidFill>
                <a:latin typeface="Century Gothic" panose="020B0502020202020204" pitchFamily="34" charset="0"/>
              </a:rPr>
              <a:t>Council has approved:</a:t>
            </a:r>
            <a:endParaRPr lang="en-GB" sz="2000" b="1" dirty="0" smtClean="0">
              <a:solidFill>
                <a:schemeClr val="accent1">
                  <a:lumMod val="50000"/>
                </a:schemeClr>
              </a:solidFill>
              <a:latin typeface="Century Gothic" panose="020B0502020202020204" pitchFamily="34" charset="0"/>
            </a:endParaRPr>
          </a:p>
          <a:p>
            <a:pPr>
              <a:lnSpc>
                <a:spcPct val="80000"/>
              </a:lnSpc>
            </a:pPr>
            <a:r>
              <a:rPr lang="en-GB" sz="2000" dirty="0" smtClean="0">
                <a:solidFill>
                  <a:schemeClr val="accent1">
                    <a:lumMod val="50000"/>
                  </a:schemeClr>
                </a:solidFill>
                <a:latin typeface="Century Gothic" panose="020B0502020202020204" pitchFamily="34" charset="0"/>
              </a:rPr>
              <a:t>NHQ to develop a New Leaders Handbook to support this campaign</a:t>
            </a:r>
          </a:p>
          <a:p>
            <a:pPr>
              <a:lnSpc>
                <a:spcPct val="80000"/>
              </a:lnSpc>
            </a:pPr>
            <a:r>
              <a:rPr lang="en-GB" sz="2000" dirty="0">
                <a:solidFill>
                  <a:schemeClr val="accent1">
                    <a:lumMod val="50000"/>
                  </a:schemeClr>
                </a:solidFill>
                <a:latin typeface="Century Gothic" panose="020B0502020202020204" pitchFamily="34" charset="0"/>
              </a:rPr>
              <a:t>NHQ to run a recruitment campaign for new </a:t>
            </a:r>
            <a:r>
              <a:rPr lang="en-GB" sz="2000" dirty="0" smtClean="0">
                <a:solidFill>
                  <a:schemeClr val="accent1">
                    <a:lumMod val="50000"/>
                  </a:schemeClr>
                </a:solidFill>
                <a:latin typeface="Century Gothic" panose="020B0502020202020204" pitchFamily="34" charset="0"/>
              </a:rPr>
              <a:t>leaders</a:t>
            </a:r>
          </a:p>
          <a:p>
            <a:pPr>
              <a:lnSpc>
                <a:spcPct val="80000"/>
              </a:lnSpc>
            </a:pPr>
            <a:r>
              <a:rPr lang="en-GB" sz="2000" dirty="0" smtClean="0">
                <a:solidFill>
                  <a:schemeClr val="accent1">
                    <a:lumMod val="50000"/>
                  </a:schemeClr>
                </a:solidFill>
                <a:latin typeface="Century Gothic" panose="020B0502020202020204" pitchFamily="34" charset="0"/>
              </a:rPr>
              <a:t>NHQ to run a procurement exercise to commission a web development company. A report on prices and deliverables will be tabled at Brigade Council prior to contract signing.</a:t>
            </a:r>
            <a:endParaRPr lang="en-GB" sz="2000" dirty="0">
              <a:solidFill>
                <a:schemeClr val="accent1">
                  <a:lumMod val="50000"/>
                </a:schemeClr>
              </a:solidFill>
              <a:latin typeface="Century Gothic" panose="020B0502020202020204" pitchFamily="34" charset="0"/>
            </a:endParaRPr>
          </a:p>
        </p:txBody>
      </p:sp>
    </p:spTree>
    <p:extLst>
      <p:ext uri="{BB962C8B-B14F-4D97-AF65-F5344CB8AC3E}">
        <p14:creationId xmlns:p14="http://schemas.microsoft.com/office/powerpoint/2010/main" val="2388326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48543" y="508634"/>
            <a:ext cx="9098902" cy="737169"/>
          </a:xfrm>
        </p:spPr>
        <p:txBody>
          <a:bodyPr>
            <a:normAutofit/>
          </a:bodyPr>
          <a:lstStyle/>
          <a:p>
            <a:r>
              <a:rPr lang="en-GB" sz="2800" b="1" dirty="0" smtClean="0">
                <a:solidFill>
                  <a:schemeClr val="accent1">
                    <a:lumMod val="50000"/>
                  </a:schemeClr>
                </a:solidFill>
                <a:latin typeface="Century Gothic" panose="020B0502020202020204" pitchFamily="34" charset="0"/>
              </a:rPr>
              <a:t>National Formation Structure</a:t>
            </a:r>
            <a:endParaRPr lang="en-GB" sz="2800" b="1" dirty="0">
              <a:solidFill>
                <a:schemeClr val="accent1">
                  <a:lumMod val="50000"/>
                </a:schemeClr>
              </a:solidFill>
              <a:latin typeface="Century Gothic" panose="020B0502020202020204" pitchFamily="34" charset="0"/>
            </a:endParaRPr>
          </a:p>
        </p:txBody>
      </p:sp>
      <p:sp>
        <p:nvSpPr>
          <p:cNvPr id="6" name="Content Placeholder 2"/>
          <p:cNvSpPr txBox="1">
            <a:spLocks/>
          </p:cNvSpPr>
          <p:nvPr/>
        </p:nvSpPr>
        <p:spPr>
          <a:xfrm>
            <a:off x="712237" y="1633024"/>
            <a:ext cx="10515600" cy="49040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None/>
            </a:pPr>
            <a:r>
              <a:rPr lang="en-GB" sz="2000" b="1" dirty="0">
                <a:solidFill>
                  <a:schemeClr val="accent1">
                    <a:lumMod val="50000"/>
                  </a:schemeClr>
                </a:solidFill>
                <a:latin typeface="Century Gothic" panose="020B0502020202020204" pitchFamily="34" charset="0"/>
              </a:rPr>
              <a:t>Council has approved:</a:t>
            </a:r>
            <a:endParaRPr lang="en-GB" sz="2000" b="1" dirty="0" smtClean="0">
              <a:solidFill>
                <a:schemeClr val="accent1">
                  <a:lumMod val="50000"/>
                </a:schemeClr>
              </a:solidFill>
              <a:latin typeface="Century Gothic" panose="020B0502020202020204" pitchFamily="34" charset="0"/>
            </a:endParaRPr>
          </a:p>
          <a:p>
            <a:pPr>
              <a:lnSpc>
                <a:spcPct val="80000"/>
              </a:lnSpc>
            </a:pPr>
            <a:r>
              <a:rPr lang="en-GB" sz="2000" dirty="0" smtClean="0">
                <a:solidFill>
                  <a:schemeClr val="accent1">
                    <a:lumMod val="50000"/>
                  </a:schemeClr>
                </a:solidFill>
                <a:latin typeface="Century Gothic" panose="020B0502020202020204" pitchFamily="34" charset="0"/>
              </a:rPr>
              <a:t>Re-designate:</a:t>
            </a:r>
          </a:p>
          <a:p>
            <a:pPr lvl="1">
              <a:lnSpc>
                <a:spcPct val="80000"/>
              </a:lnSpc>
            </a:pPr>
            <a:r>
              <a:rPr lang="en-GB" sz="2000" dirty="0" smtClean="0">
                <a:solidFill>
                  <a:schemeClr val="accent1">
                    <a:lumMod val="50000"/>
                  </a:schemeClr>
                </a:solidFill>
                <a:latin typeface="Century Gothic" panose="020B0502020202020204" pitchFamily="34" charset="0"/>
              </a:rPr>
              <a:t>London Regiment -&gt; London Battalion</a:t>
            </a:r>
          </a:p>
          <a:p>
            <a:pPr lvl="1">
              <a:lnSpc>
                <a:spcPct val="80000"/>
              </a:lnSpc>
            </a:pPr>
            <a:r>
              <a:rPr lang="en-GB" sz="2000" dirty="0" smtClean="0">
                <a:solidFill>
                  <a:schemeClr val="accent1">
                    <a:lumMod val="50000"/>
                  </a:schemeClr>
                </a:solidFill>
                <a:latin typeface="Century Gothic" panose="020B0502020202020204" pitchFamily="34" charset="0"/>
              </a:rPr>
              <a:t>Durham Regiment -&gt; Durham Battalion</a:t>
            </a:r>
          </a:p>
          <a:p>
            <a:pPr>
              <a:lnSpc>
                <a:spcPct val="80000"/>
              </a:lnSpc>
            </a:pPr>
            <a:r>
              <a:rPr lang="en-GB" sz="2000" dirty="0" smtClean="0">
                <a:solidFill>
                  <a:schemeClr val="accent1">
                    <a:lumMod val="50000"/>
                  </a:schemeClr>
                </a:solidFill>
                <a:latin typeface="Century Gothic" panose="020B0502020202020204" pitchFamily="34" charset="0"/>
              </a:rPr>
              <a:t>Merge:</a:t>
            </a:r>
          </a:p>
          <a:p>
            <a:pPr lvl="1">
              <a:lnSpc>
                <a:spcPct val="80000"/>
              </a:lnSpc>
            </a:pPr>
            <a:r>
              <a:rPr lang="en-GB" sz="2000" dirty="0" smtClean="0">
                <a:solidFill>
                  <a:schemeClr val="accent1">
                    <a:lumMod val="50000"/>
                  </a:schemeClr>
                </a:solidFill>
                <a:latin typeface="Century Gothic" panose="020B0502020202020204" pitchFamily="34" charset="0"/>
              </a:rPr>
              <a:t>Chester and Liverpool Battalions -&gt; Chester &amp; Liverpool Battalion</a:t>
            </a:r>
          </a:p>
          <a:p>
            <a:pPr lvl="1">
              <a:lnSpc>
                <a:spcPct val="80000"/>
              </a:lnSpc>
            </a:pPr>
            <a:r>
              <a:rPr lang="en-GB" sz="2000" dirty="0" smtClean="0">
                <a:solidFill>
                  <a:schemeClr val="accent1">
                    <a:lumMod val="50000"/>
                  </a:schemeClr>
                </a:solidFill>
                <a:latin typeface="Century Gothic" panose="020B0502020202020204" pitchFamily="34" charset="0"/>
              </a:rPr>
              <a:t>Lincoln Battalion, Leeds and Beverley - &gt; Yorkshire Battalion </a:t>
            </a:r>
          </a:p>
          <a:p>
            <a:pPr>
              <a:lnSpc>
                <a:spcPct val="80000"/>
              </a:lnSpc>
            </a:pPr>
            <a:r>
              <a:rPr lang="en-GB" sz="2000" dirty="0" smtClean="0">
                <a:solidFill>
                  <a:schemeClr val="accent1">
                    <a:lumMod val="50000"/>
                  </a:schemeClr>
                </a:solidFill>
                <a:latin typeface="Century Gothic" panose="020B0502020202020204" pitchFamily="34" charset="0"/>
              </a:rPr>
              <a:t>Establish new Battalions as follows:</a:t>
            </a:r>
          </a:p>
          <a:p>
            <a:pPr lvl="1">
              <a:lnSpc>
                <a:spcPct val="80000"/>
              </a:lnSpc>
            </a:pPr>
            <a:r>
              <a:rPr lang="en-GB" sz="2000" dirty="0" smtClean="0">
                <a:solidFill>
                  <a:schemeClr val="accent1">
                    <a:lumMod val="50000"/>
                  </a:schemeClr>
                </a:solidFill>
                <a:latin typeface="Century Gothic" panose="020B0502020202020204" pitchFamily="34" charset="0"/>
              </a:rPr>
              <a:t>West Midlands Battalion</a:t>
            </a:r>
          </a:p>
          <a:p>
            <a:pPr lvl="1">
              <a:lnSpc>
                <a:spcPct val="80000"/>
              </a:lnSpc>
            </a:pPr>
            <a:r>
              <a:rPr lang="en-GB" sz="2000" dirty="0" smtClean="0">
                <a:solidFill>
                  <a:schemeClr val="accent1">
                    <a:lumMod val="50000"/>
                  </a:schemeClr>
                </a:solidFill>
                <a:latin typeface="Century Gothic" panose="020B0502020202020204" pitchFamily="34" charset="0"/>
              </a:rPr>
              <a:t>East Anglia Battalion</a:t>
            </a:r>
          </a:p>
          <a:p>
            <a:pPr lvl="1">
              <a:lnSpc>
                <a:spcPct val="80000"/>
              </a:lnSpc>
            </a:pPr>
            <a:r>
              <a:rPr lang="en-GB" sz="2000" dirty="0" smtClean="0">
                <a:solidFill>
                  <a:schemeClr val="accent1">
                    <a:lumMod val="50000"/>
                  </a:schemeClr>
                </a:solidFill>
                <a:latin typeface="Century Gothic" panose="020B0502020202020204" pitchFamily="34" charset="0"/>
              </a:rPr>
              <a:t>South Wales Battalion</a:t>
            </a:r>
          </a:p>
          <a:p>
            <a:pPr marL="457200" lvl="1" indent="0">
              <a:lnSpc>
                <a:spcPct val="80000"/>
              </a:lnSpc>
              <a:buNone/>
            </a:pPr>
            <a:r>
              <a:rPr lang="en-GB" sz="2000" dirty="0" smtClean="0">
                <a:solidFill>
                  <a:schemeClr val="accent1">
                    <a:lumMod val="50000"/>
                  </a:schemeClr>
                </a:solidFill>
                <a:latin typeface="Century Gothic" panose="020B0502020202020204" pitchFamily="34" charset="0"/>
              </a:rPr>
              <a:t>(Bids have been submitted for development staff to support the 3 areas above to grow)</a:t>
            </a:r>
            <a:endParaRPr lang="en-GB" sz="2000" dirty="0">
              <a:solidFill>
                <a:schemeClr val="accent1">
                  <a:lumMod val="50000"/>
                </a:schemeClr>
              </a:solidFill>
              <a:latin typeface="Century Gothic" panose="020B0502020202020204" pitchFamily="34" charset="0"/>
            </a:endParaRPr>
          </a:p>
        </p:txBody>
      </p:sp>
    </p:spTree>
    <p:extLst>
      <p:ext uri="{BB962C8B-B14F-4D97-AF65-F5344CB8AC3E}">
        <p14:creationId xmlns:p14="http://schemas.microsoft.com/office/powerpoint/2010/main" val="1463549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7215" y="1542197"/>
            <a:ext cx="10515600" cy="3898709"/>
          </a:xfrm>
        </p:spPr>
        <p:txBody>
          <a:bodyPr>
            <a:normAutofit fontScale="77500" lnSpcReduction="20000"/>
          </a:bodyPr>
          <a:lstStyle/>
          <a:p>
            <a:pPr marL="0" indent="0">
              <a:buNone/>
            </a:pPr>
            <a:r>
              <a:rPr lang="en-GB" sz="2200" dirty="0" smtClean="0">
                <a:solidFill>
                  <a:schemeClr val="accent1">
                    <a:lumMod val="50000"/>
                  </a:schemeClr>
                </a:solidFill>
                <a:latin typeface="Century Gothic" panose="020B0502020202020204" pitchFamily="34" charset="0"/>
              </a:rPr>
              <a:t>A business plan has been written to support the current grant applications. It summarises the current staffing structure as follows:</a:t>
            </a:r>
          </a:p>
          <a:p>
            <a:r>
              <a:rPr lang="en-GB" sz="2200" dirty="0" smtClean="0">
                <a:solidFill>
                  <a:schemeClr val="accent1">
                    <a:lumMod val="50000"/>
                  </a:schemeClr>
                </a:solidFill>
                <a:latin typeface="Century Gothic" panose="020B0502020202020204" pitchFamily="34" charset="0"/>
              </a:rPr>
              <a:t>0.20FTE	CEO/</a:t>
            </a:r>
            <a:r>
              <a:rPr lang="en-GB" sz="2200" dirty="0" err="1" smtClean="0">
                <a:solidFill>
                  <a:schemeClr val="accent1">
                    <a:lumMod val="50000"/>
                  </a:schemeClr>
                </a:solidFill>
                <a:latin typeface="Century Gothic" panose="020B0502020202020204" pitchFamily="34" charset="0"/>
              </a:rPr>
              <a:t>GenSec</a:t>
            </a:r>
            <a:r>
              <a:rPr lang="en-GB" sz="2200" dirty="0" smtClean="0">
                <a:solidFill>
                  <a:schemeClr val="accent1">
                    <a:lumMod val="50000"/>
                  </a:schemeClr>
                </a:solidFill>
                <a:latin typeface="Century Gothic" panose="020B0502020202020204" pitchFamily="34" charset="0"/>
              </a:rPr>
              <a:t> </a:t>
            </a:r>
            <a:r>
              <a:rPr lang="en-GB" sz="2200" dirty="0">
                <a:solidFill>
                  <a:schemeClr val="accent1">
                    <a:lumMod val="50000"/>
                  </a:schemeClr>
                </a:solidFill>
                <a:latin typeface="Century Gothic" panose="020B0502020202020204" pitchFamily="34" charset="0"/>
              </a:rPr>
              <a:t>(volunteer)</a:t>
            </a:r>
          </a:p>
          <a:p>
            <a:r>
              <a:rPr lang="en-GB" sz="2200" dirty="0">
                <a:solidFill>
                  <a:schemeClr val="accent1">
                    <a:lumMod val="50000"/>
                  </a:schemeClr>
                </a:solidFill>
                <a:latin typeface="Century Gothic" panose="020B0502020202020204" pitchFamily="34" charset="0"/>
              </a:rPr>
              <a:t>1.00FTE </a:t>
            </a:r>
            <a:r>
              <a:rPr lang="en-GB" sz="2200" dirty="0" smtClean="0">
                <a:solidFill>
                  <a:schemeClr val="accent1">
                    <a:lumMod val="50000"/>
                  </a:schemeClr>
                </a:solidFill>
                <a:latin typeface="Century Gothic" panose="020B0502020202020204" pitchFamily="34" charset="0"/>
              </a:rPr>
              <a:t>	Finance </a:t>
            </a:r>
            <a:r>
              <a:rPr lang="en-GB" sz="2200" dirty="0">
                <a:solidFill>
                  <a:schemeClr val="accent1">
                    <a:lumMod val="50000"/>
                  </a:schemeClr>
                </a:solidFill>
                <a:latin typeface="Century Gothic" panose="020B0502020202020204" pitchFamily="34" charset="0"/>
              </a:rPr>
              <a:t>and Development Manager</a:t>
            </a:r>
          </a:p>
          <a:p>
            <a:r>
              <a:rPr lang="en-GB" sz="2200" dirty="0">
                <a:solidFill>
                  <a:schemeClr val="accent1">
                    <a:lumMod val="50000"/>
                  </a:schemeClr>
                </a:solidFill>
                <a:latin typeface="Century Gothic" panose="020B0502020202020204" pitchFamily="34" charset="0"/>
              </a:rPr>
              <a:t>0.56FTE </a:t>
            </a:r>
            <a:r>
              <a:rPr lang="en-GB" sz="2200" dirty="0" smtClean="0">
                <a:solidFill>
                  <a:schemeClr val="accent1">
                    <a:lumMod val="50000"/>
                  </a:schemeClr>
                </a:solidFill>
                <a:latin typeface="Century Gothic" panose="020B0502020202020204" pitchFamily="34" charset="0"/>
              </a:rPr>
              <a:t>	Office </a:t>
            </a:r>
            <a:r>
              <a:rPr lang="en-GB" sz="2200" dirty="0">
                <a:solidFill>
                  <a:schemeClr val="accent1">
                    <a:lumMod val="50000"/>
                  </a:schemeClr>
                </a:solidFill>
                <a:latin typeface="Century Gothic" panose="020B0502020202020204" pitchFamily="34" charset="0"/>
              </a:rPr>
              <a:t>Manager (admin and safeguarding)</a:t>
            </a:r>
          </a:p>
          <a:p>
            <a:r>
              <a:rPr lang="en-GB" sz="2200" dirty="0">
                <a:solidFill>
                  <a:schemeClr val="accent1">
                    <a:lumMod val="50000"/>
                  </a:schemeClr>
                </a:solidFill>
                <a:latin typeface="Century Gothic" panose="020B0502020202020204" pitchFamily="34" charset="0"/>
              </a:rPr>
              <a:t>0.54FTE </a:t>
            </a:r>
            <a:r>
              <a:rPr lang="en-GB" sz="2200" dirty="0" smtClean="0">
                <a:solidFill>
                  <a:schemeClr val="accent1">
                    <a:lumMod val="50000"/>
                  </a:schemeClr>
                </a:solidFill>
                <a:latin typeface="Century Gothic" panose="020B0502020202020204" pitchFamily="34" charset="0"/>
              </a:rPr>
              <a:t>	Stores </a:t>
            </a:r>
            <a:r>
              <a:rPr lang="en-GB" sz="2200" dirty="0">
                <a:solidFill>
                  <a:schemeClr val="accent1">
                    <a:lumMod val="50000"/>
                  </a:schemeClr>
                </a:solidFill>
                <a:latin typeface="Century Gothic" panose="020B0502020202020204" pitchFamily="34" charset="0"/>
              </a:rPr>
              <a:t>Officer (admin and stores</a:t>
            </a:r>
            <a:r>
              <a:rPr lang="en-GB" sz="2200" dirty="0" smtClean="0">
                <a:solidFill>
                  <a:schemeClr val="accent1">
                    <a:lumMod val="50000"/>
                  </a:schemeClr>
                </a:solidFill>
                <a:latin typeface="Century Gothic" panose="020B0502020202020204" pitchFamily="34" charset="0"/>
              </a:rPr>
              <a:t>)</a:t>
            </a:r>
          </a:p>
          <a:p>
            <a:pPr marL="0" indent="0">
              <a:buNone/>
            </a:pPr>
            <a:r>
              <a:rPr lang="en-GB" sz="2200" dirty="0" smtClean="0">
                <a:solidFill>
                  <a:schemeClr val="accent1">
                    <a:lumMod val="50000"/>
                  </a:schemeClr>
                </a:solidFill>
                <a:latin typeface="Century Gothic" panose="020B0502020202020204" pitchFamily="34" charset="0"/>
              </a:rPr>
              <a:t>An aspirational structure has been identified for grant application purposes:</a:t>
            </a:r>
          </a:p>
          <a:p>
            <a:r>
              <a:rPr lang="en-GB" sz="2200" dirty="0">
                <a:solidFill>
                  <a:schemeClr val="accent1">
                    <a:lumMod val="50000"/>
                  </a:schemeClr>
                </a:solidFill>
                <a:latin typeface="Century Gothic" panose="020B0502020202020204" pitchFamily="34" charset="0"/>
              </a:rPr>
              <a:t>0.40FTE	</a:t>
            </a:r>
            <a:r>
              <a:rPr lang="en-GB" sz="2200" dirty="0" smtClean="0">
                <a:solidFill>
                  <a:schemeClr val="accent1">
                    <a:lumMod val="50000"/>
                  </a:schemeClr>
                </a:solidFill>
                <a:latin typeface="Century Gothic" panose="020B0502020202020204" pitchFamily="34" charset="0"/>
              </a:rPr>
              <a:t>CEO/</a:t>
            </a:r>
            <a:r>
              <a:rPr lang="en-GB" sz="2200" dirty="0" err="1" smtClean="0">
                <a:solidFill>
                  <a:schemeClr val="accent1">
                    <a:lumMod val="50000"/>
                  </a:schemeClr>
                </a:solidFill>
                <a:latin typeface="Century Gothic" panose="020B0502020202020204" pitchFamily="34" charset="0"/>
              </a:rPr>
              <a:t>GenSec</a:t>
            </a:r>
            <a:r>
              <a:rPr lang="en-GB" sz="2200" dirty="0" smtClean="0">
                <a:solidFill>
                  <a:schemeClr val="accent1">
                    <a:lumMod val="50000"/>
                  </a:schemeClr>
                </a:solidFill>
                <a:latin typeface="Century Gothic" panose="020B0502020202020204" pitchFamily="34" charset="0"/>
              </a:rPr>
              <a:t> </a:t>
            </a:r>
            <a:r>
              <a:rPr lang="en-GB" sz="2200" dirty="0">
                <a:solidFill>
                  <a:schemeClr val="accent1">
                    <a:lumMod val="50000"/>
                  </a:schemeClr>
                </a:solidFill>
                <a:latin typeface="Century Gothic" panose="020B0502020202020204" pitchFamily="34" charset="0"/>
              </a:rPr>
              <a:t>(paid)</a:t>
            </a:r>
          </a:p>
          <a:p>
            <a:r>
              <a:rPr lang="en-GB" sz="2200" dirty="0">
                <a:solidFill>
                  <a:schemeClr val="accent1">
                    <a:lumMod val="50000"/>
                  </a:schemeClr>
                </a:solidFill>
                <a:latin typeface="Century Gothic" panose="020B0502020202020204" pitchFamily="34" charset="0"/>
              </a:rPr>
              <a:t>1.00FTE	Regional Development Workers (2 x 0.50FTE paid staff)</a:t>
            </a:r>
          </a:p>
          <a:p>
            <a:r>
              <a:rPr lang="en-GB" sz="2200" dirty="0">
                <a:solidFill>
                  <a:schemeClr val="accent1">
                    <a:lumMod val="50000"/>
                  </a:schemeClr>
                </a:solidFill>
                <a:latin typeface="Century Gothic" panose="020B0502020202020204" pitchFamily="34" charset="0"/>
              </a:rPr>
              <a:t>1.00FTE	Finance and Development Manager</a:t>
            </a:r>
          </a:p>
          <a:p>
            <a:r>
              <a:rPr lang="en-GB" sz="2200" dirty="0">
                <a:solidFill>
                  <a:schemeClr val="accent1">
                    <a:lumMod val="50000"/>
                  </a:schemeClr>
                </a:solidFill>
                <a:latin typeface="Century Gothic" panose="020B0502020202020204" pitchFamily="34" charset="0"/>
              </a:rPr>
              <a:t>0.60FTE	Office Manager</a:t>
            </a:r>
          </a:p>
          <a:p>
            <a:r>
              <a:rPr lang="en-GB" sz="2200" dirty="0">
                <a:solidFill>
                  <a:schemeClr val="accent1">
                    <a:lumMod val="50000"/>
                  </a:schemeClr>
                </a:solidFill>
                <a:latin typeface="Century Gothic" panose="020B0502020202020204" pitchFamily="34" charset="0"/>
              </a:rPr>
              <a:t>0.60FTE	Stores Officer</a:t>
            </a:r>
          </a:p>
          <a:p>
            <a:r>
              <a:rPr lang="en-GB" sz="2200" dirty="0">
                <a:solidFill>
                  <a:schemeClr val="accent1">
                    <a:lumMod val="50000"/>
                  </a:schemeClr>
                </a:solidFill>
                <a:latin typeface="Century Gothic" panose="020B0502020202020204" pitchFamily="34" charset="0"/>
              </a:rPr>
              <a:t>0.40FTE	Resource Development Officer (1-year fixed term)</a:t>
            </a:r>
          </a:p>
          <a:p>
            <a:pPr>
              <a:lnSpc>
                <a:spcPct val="70000"/>
              </a:lnSpc>
            </a:pPr>
            <a:endParaRPr lang="en-GB" sz="2200" dirty="0">
              <a:solidFill>
                <a:schemeClr val="accent1">
                  <a:lumMod val="50000"/>
                </a:schemeClr>
              </a:solidFill>
            </a:endParaRPr>
          </a:p>
          <a:p>
            <a:endParaRPr lang="en-GB" sz="2000" dirty="0">
              <a:solidFill>
                <a:schemeClr val="accent1">
                  <a:lumMod val="50000"/>
                </a:schemeClr>
              </a:solidFill>
              <a:latin typeface="Century Gothic" panose="020B0502020202020204" pitchFamily="34" charset="0"/>
            </a:endParaRPr>
          </a:p>
          <a:p>
            <a:endParaRPr lang="en-GB" dirty="0">
              <a:latin typeface="Century Gothic" panose="020B0502020202020204" pitchFamily="34" charset="0"/>
            </a:endParaRPr>
          </a:p>
        </p:txBody>
      </p:sp>
      <p:sp>
        <p:nvSpPr>
          <p:cNvPr id="4" name="Title 3"/>
          <p:cNvSpPr>
            <a:spLocks noGrp="1"/>
          </p:cNvSpPr>
          <p:nvPr>
            <p:ph type="title"/>
          </p:nvPr>
        </p:nvSpPr>
        <p:spPr>
          <a:xfrm>
            <a:off x="2061949" y="510700"/>
            <a:ext cx="10515600" cy="737169"/>
          </a:xfrm>
        </p:spPr>
        <p:txBody>
          <a:bodyPr>
            <a:normAutofit/>
          </a:bodyPr>
          <a:lstStyle/>
          <a:p>
            <a:r>
              <a:rPr lang="en-GB" sz="2800" b="1" dirty="0" smtClean="0">
                <a:solidFill>
                  <a:schemeClr val="accent1">
                    <a:lumMod val="50000"/>
                  </a:schemeClr>
                </a:solidFill>
                <a:latin typeface="Century Gothic" panose="020B0502020202020204" pitchFamily="34" charset="0"/>
              </a:rPr>
              <a:t>Business Planning</a:t>
            </a:r>
            <a:endParaRPr lang="en-GB" sz="2800" b="1" dirty="0">
              <a:solidFill>
                <a:schemeClr val="accent1">
                  <a:lumMod val="50000"/>
                </a:schemeClr>
              </a:solidFill>
              <a:latin typeface="Century Gothic" panose="020B0502020202020204" pitchFamily="34" charset="0"/>
            </a:endParaRPr>
          </a:p>
        </p:txBody>
      </p:sp>
      <p:sp>
        <p:nvSpPr>
          <p:cNvPr id="6" name="Content Placeholder 2"/>
          <p:cNvSpPr txBox="1">
            <a:spLocks/>
          </p:cNvSpPr>
          <p:nvPr/>
        </p:nvSpPr>
        <p:spPr>
          <a:xfrm>
            <a:off x="747215" y="5440906"/>
            <a:ext cx="10515600" cy="11009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None/>
            </a:pPr>
            <a:r>
              <a:rPr lang="en-GB" sz="1800" b="1" dirty="0">
                <a:solidFill>
                  <a:schemeClr val="accent1">
                    <a:lumMod val="50000"/>
                  </a:schemeClr>
                </a:solidFill>
                <a:latin typeface="Century Gothic" panose="020B0502020202020204" pitchFamily="34" charset="0"/>
              </a:rPr>
              <a:t>Council has approved:</a:t>
            </a:r>
            <a:endParaRPr lang="en-GB" sz="1700" b="1" dirty="0" smtClean="0">
              <a:solidFill>
                <a:schemeClr val="accent1">
                  <a:lumMod val="50000"/>
                </a:schemeClr>
              </a:solidFill>
              <a:latin typeface="Century Gothic" panose="020B0502020202020204" pitchFamily="34" charset="0"/>
            </a:endParaRPr>
          </a:p>
          <a:p>
            <a:pPr>
              <a:lnSpc>
                <a:spcPct val="80000"/>
              </a:lnSpc>
            </a:pPr>
            <a:r>
              <a:rPr lang="en-GB" sz="1700" dirty="0" smtClean="0">
                <a:solidFill>
                  <a:schemeClr val="accent1">
                    <a:lumMod val="50000"/>
                  </a:schemeClr>
                </a:solidFill>
                <a:latin typeface="Century Gothic" panose="020B0502020202020204" pitchFamily="34" charset="0"/>
              </a:rPr>
              <a:t>Re-establish the post of CEO/</a:t>
            </a:r>
            <a:r>
              <a:rPr lang="en-GB" sz="1700" dirty="0" err="1" smtClean="0">
                <a:solidFill>
                  <a:schemeClr val="accent1">
                    <a:lumMod val="50000"/>
                  </a:schemeClr>
                </a:solidFill>
                <a:latin typeface="Century Gothic" panose="020B0502020202020204" pitchFamily="34" charset="0"/>
              </a:rPr>
              <a:t>GenSec</a:t>
            </a:r>
            <a:r>
              <a:rPr lang="en-GB" sz="1700" dirty="0" smtClean="0">
                <a:solidFill>
                  <a:schemeClr val="accent1">
                    <a:lumMod val="50000"/>
                  </a:schemeClr>
                </a:solidFill>
                <a:latin typeface="Century Gothic" panose="020B0502020202020204" pitchFamily="34" charset="0"/>
              </a:rPr>
              <a:t> and seek a 2day per week volunteer + expenses. Write Job descriptions for this post and for the Governor so that they undertaken operational and strategic roles, which co-exist and support.</a:t>
            </a:r>
            <a:endParaRPr lang="en-GB" sz="1700" dirty="0">
              <a:solidFill>
                <a:schemeClr val="accent1">
                  <a:lumMod val="50000"/>
                </a:schemeClr>
              </a:solidFill>
              <a:latin typeface="Century Gothic" panose="020B0502020202020204" pitchFamily="34" charset="0"/>
            </a:endParaRPr>
          </a:p>
        </p:txBody>
      </p:sp>
    </p:spTree>
    <p:extLst>
      <p:ext uri="{BB962C8B-B14F-4D97-AF65-F5344CB8AC3E}">
        <p14:creationId xmlns:p14="http://schemas.microsoft.com/office/powerpoint/2010/main" val="2452024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4468" y="1495308"/>
            <a:ext cx="10515600" cy="1345205"/>
          </a:xfrm>
        </p:spPr>
        <p:txBody>
          <a:bodyPr>
            <a:normAutofit/>
          </a:bodyPr>
          <a:lstStyle/>
          <a:p>
            <a:pPr marL="0" indent="0">
              <a:buNone/>
            </a:pPr>
            <a:r>
              <a:rPr lang="en-GB" sz="1700" dirty="0">
                <a:solidFill>
                  <a:schemeClr val="accent1">
                    <a:lumMod val="50000"/>
                  </a:schemeClr>
                </a:solidFill>
                <a:latin typeface="Century Gothic" panose="020B0502020202020204" pitchFamily="34" charset="0"/>
              </a:rPr>
              <a:t>A significant amount of high quality training is already taking place. The organisation would like to develop this further and host a number of online courses, assessable to all leaders so that they can grow in confidence and develop new </a:t>
            </a:r>
            <a:r>
              <a:rPr lang="en-GB" sz="1700" dirty="0" smtClean="0">
                <a:solidFill>
                  <a:schemeClr val="accent1">
                    <a:lumMod val="50000"/>
                  </a:schemeClr>
                </a:solidFill>
                <a:latin typeface="Century Gothic" panose="020B0502020202020204" pitchFamily="34" charset="0"/>
              </a:rPr>
              <a:t>skills.</a:t>
            </a:r>
          </a:p>
          <a:p>
            <a:pPr marL="0" indent="0">
              <a:buNone/>
            </a:pPr>
            <a:r>
              <a:rPr lang="en-GB" sz="1700" dirty="0" smtClean="0">
                <a:solidFill>
                  <a:schemeClr val="accent1">
                    <a:lumMod val="50000"/>
                  </a:schemeClr>
                </a:solidFill>
                <a:latin typeface="Century Gothic" panose="020B0502020202020204" pitchFamily="34" charset="0"/>
              </a:rPr>
              <a:t>Online </a:t>
            </a:r>
            <a:r>
              <a:rPr lang="en-GB" sz="1700" dirty="0">
                <a:solidFill>
                  <a:schemeClr val="accent1">
                    <a:lumMod val="50000"/>
                  </a:schemeClr>
                </a:solidFill>
                <a:latin typeface="Century Gothic" panose="020B0502020202020204" pitchFamily="34" charset="0"/>
              </a:rPr>
              <a:t>training modules to be enhanced with courses on</a:t>
            </a:r>
            <a:r>
              <a:rPr lang="en-GB" sz="1700" dirty="0" smtClean="0">
                <a:solidFill>
                  <a:schemeClr val="accent1">
                    <a:lumMod val="50000"/>
                  </a:schemeClr>
                </a:solidFill>
                <a:latin typeface="Century Gothic" panose="020B0502020202020204" pitchFamily="34" charset="0"/>
              </a:rPr>
              <a:t>:</a:t>
            </a:r>
            <a:endParaRPr lang="en-GB" dirty="0">
              <a:latin typeface="Century Gothic" panose="020B0502020202020204" pitchFamily="34" charset="0"/>
            </a:endParaRPr>
          </a:p>
        </p:txBody>
      </p:sp>
      <p:sp>
        <p:nvSpPr>
          <p:cNvPr id="4" name="Title 3"/>
          <p:cNvSpPr>
            <a:spLocks noGrp="1"/>
          </p:cNvSpPr>
          <p:nvPr>
            <p:ph type="title"/>
          </p:nvPr>
        </p:nvSpPr>
        <p:spPr>
          <a:xfrm>
            <a:off x="2052850" y="511589"/>
            <a:ext cx="9893490" cy="737169"/>
          </a:xfrm>
        </p:spPr>
        <p:txBody>
          <a:bodyPr>
            <a:normAutofit/>
          </a:bodyPr>
          <a:lstStyle/>
          <a:p>
            <a:r>
              <a:rPr lang="en-GB" sz="2800" b="1" dirty="0" smtClean="0">
                <a:solidFill>
                  <a:schemeClr val="accent1">
                    <a:lumMod val="50000"/>
                  </a:schemeClr>
                </a:solidFill>
                <a:latin typeface="Century Gothic" panose="020B0502020202020204" pitchFamily="34" charset="0"/>
              </a:rPr>
              <a:t>Training &amp; Development</a:t>
            </a:r>
            <a:endParaRPr lang="en-GB" sz="2800" b="1" dirty="0">
              <a:solidFill>
                <a:schemeClr val="accent1">
                  <a:lumMod val="50000"/>
                </a:schemeClr>
              </a:solidFill>
              <a:latin typeface="Century Gothic" panose="020B0502020202020204" pitchFamily="34" charset="0"/>
            </a:endParaRPr>
          </a:p>
        </p:txBody>
      </p:sp>
      <p:sp>
        <p:nvSpPr>
          <p:cNvPr id="6" name="Content Placeholder 2"/>
          <p:cNvSpPr txBox="1">
            <a:spLocks/>
          </p:cNvSpPr>
          <p:nvPr/>
        </p:nvSpPr>
        <p:spPr>
          <a:xfrm>
            <a:off x="724468" y="4870863"/>
            <a:ext cx="10515600" cy="14739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None/>
            </a:pPr>
            <a:r>
              <a:rPr lang="en-GB" sz="1800" b="1" dirty="0">
                <a:solidFill>
                  <a:schemeClr val="accent1">
                    <a:lumMod val="50000"/>
                  </a:schemeClr>
                </a:solidFill>
                <a:latin typeface="Century Gothic" panose="020B0502020202020204" pitchFamily="34" charset="0"/>
              </a:rPr>
              <a:t>Council has approved:</a:t>
            </a:r>
            <a:endParaRPr lang="en-GB" sz="1700" b="1" dirty="0" smtClean="0">
              <a:solidFill>
                <a:schemeClr val="accent1">
                  <a:lumMod val="50000"/>
                </a:schemeClr>
              </a:solidFill>
              <a:latin typeface="Century Gothic" panose="020B0502020202020204" pitchFamily="34" charset="0"/>
            </a:endParaRPr>
          </a:p>
          <a:p>
            <a:pPr>
              <a:lnSpc>
                <a:spcPct val="80000"/>
              </a:lnSpc>
            </a:pPr>
            <a:r>
              <a:rPr lang="en-GB" sz="1700" dirty="0" smtClean="0">
                <a:solidFill>
                  <a:schemeClr val="accent1">
                    <a:lumMod val="50000"/>
                  </a:schemeClr>
                </a:solidFill>
                <a:latin typeface="Century Gothic" panose="020B0502020202020204" pitchFamily="34" charset="0"/>
              </a:rPr>
              <a:t>Seek National Training Officer from FTOG to lead on the development noted above.</a:t>
            </a:r>
          </a:p>
          <a:p>
            <a:pPr>
              <a:lnSpc>
                <a:spcPct val="80000"/>
              </a:lnSpc>
            </a:pPr>
            <a:r>
              <a:rPr lang="en-GB" sz="1700" dirty="0" smtClean="0">
                <a:solidFill>
                  <a:schemeClr val="accent1">
                    <a:lumMod val="50000"/>
                  </a:schemeClr>
                </a:solidFill>
                <a:latin typeface="Century Gothic" panose="020B0502020202020204" pitchFamily="34" charset="0"/>
              </a:rPr>
              <a:t>NHQ to approach existing training providers to see what already exists and can be adapted</a:t>
            </a:r>
          </a:p>
          <a:p>
            <a:pPr>
              <a:lnSpc>
                <a:spcPct val="80000"/>
              </a:lnSpc>
            </a:pPr>
            <a:r>
              <a:rPr lang="en-GB" sz="1700" dirty="0" smtClean="0">
                <a:solidFill>
                  <a:schemeClr val="accent1">
                    <a:lumMod val="50000"/>
                  </a:schemeClr>
                </a:solidFill>
                <a:latin typeface="Century Gothic" panose="020B0502020202020204" pitchFamily="34" charset="0"/>
              </a:rPr>
              <a:t>Commission grant writer to bid for funding to support the training and development plans.</a:t>
            </a:r>
          </a:p>
          <a:p>
            <a:endParaRPr lang="en-GB" dirty="0">
              <a:latin typeface="Century Gothic" panose="020B0502020202020204" pitchFamily="34" charset="0"/>
            </a:endParaRPr>
          </a:p>
        </p:txBody>
      </p:sp>
      <p:sp>
        <p:nvSpPr>
          <p:cNvPr id="5" name="Content Placeholder 2"/>
          <p:cNvSpPr txBox="1">
            <a:spLocks/>
          </p:cNvSpPr>
          <p:nvPr/>
        </p:nvSpPr>
        <p:spPr>
          <a:xfrm>
            <a:off x="879143" y="2655365"/>
            <a:ext cx="5003042" cy="1543596"/>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GB" sz="2400" dirty="0" smtClean="0">
                <a:solidFill>
                  <a:schemeClr val="accent1">
                    <a:lumMod val="50000"/>
                  </a:schemeClr>
                </a:solidFill>
                <a:latin typeface="Century Gothic" panose="020B0502020202020204" pitchFamily="34" charset="0"/>
              </a:rPr>
              <a:t>Equality, diversity and inclusion</a:t>
            </a:r>
          </a:p>
          <a:p>
            <a:pPr lvl="0"/>
            <a:r>
              <a:rPr lang="en-GB" sz="2400" dirty="0" smtClean="0">
                <a:solidFill>
                  <a:schemeClr val="accent1">
                    <a:lumMod val="50000"/>
                  </a:schemeClr>
                </a:solidFill>
                <a:latin typeface="Century Gothic" panose="020B0502020202020204" pitchFamily="34" charset="0"/>
              </a:rPr>
              <a:t>Gender identity and expression</a:t>
            </a:r>
          </a:p>
          <a:p>
            <a:pPr lvl="0"/>
            <a:r>
              <a:rPr lang="en-GB" sz="2400" dirty="0" smtClean="0">
                <a:solidFill>
                  <a:schemeClr val="accent1">
                    <a:lumMod val="50000"/>
                  </a:schemeClr>
                </a:solidFill>
                <a:latin typeface="Century Gothic" panose="020B0502020202020204" pitchFamily="34" charset="0"/>
              </a:rPr>
              <a:t>Bullying and harassment</a:t>
            </a:r>
          </a:p>
          <a:p>
            <a:pPr lvl="0"/>
            <a:r>
              <a:rPr lang="en-GB" sz="2400" dirty="0" smtClean="0">
                <a:solidFill>
                  <a:schemeClr val="accent1">
                    <a:lumMod val="50000"/>
                  </a:schemeClr>
                </a:solidFill>
                <a:latin typeface="Century Gothic" panose="020B0502020202020204" pitchFamily="34" charset="0"/>
              </a:rPr>
              <a:t>Mental health awareness</a:t>
            </a:r>
          </a:p>
          <a:p>
            <a:pPr lvl="0"/>
            <a:r>
              <a:rPr lang="en-GB" sz="2400" dirty="0" smtClean="0">
                <a:solidFill>
                  <a:schemeClr val="accent1">
                    <a:lumMod val="50000"/>
                  </a:schemeClr>
                </a:solidFill>
                <a:latin typeface="Century Gothic" panose="020B0502020202020204" pitchFamily="34" charset="0"/>
              </a:rPr>
              <a:t>Mindfulness</a:t>
            </a:r>
          </a:p>
          <a:p>
            <a:endParaRPr lang="en-GB" dirty="0">
              <a:latin typeface="Century Gothic" panose="020B0502020202020204" pitchFamily="34" charset="0"/>
            </a:endParaRPr>
          </a:p>
        </p:txBody>
      </p:sp>
      <p:sp>
        <p:nvSpPr>
          <p:cNvPr id="7" name="Content Placeholder 2"/>
          <p:cNvSpPr txBox="1">
            <a:spLocks/>
          </p:cNvSpPr>
          <p:nvPr/>
        </p:nvSpPr>
        <p:spPr>
          <a:xfrm>
            <a:off x="5738882" y="2611059"/>
            <a:ext cx="5003042" cy="163339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GB" sz="1800" dirty="0" smtClean="0">
                <a:solidFill>
                  <a:schemeClr val="accent1">
                    <a:lumMod val="50000"/>
                  </a:schemeClr>
                </a:solidFill>
                <a:latin typeface="Century Gothic" panose="020B0502020202020204" pitchFamily="34" charset="0"/>
              </a:rPr>
              <a:t>Confidence building</a:t>
            </a:r>
          </a:p>
          <a:p>
            <a:pPr lvl="0"/>
            <a:r>
              <a:rPr lang="en-GB" sz="1800" dirty="0" smtClean="0">
                <a:solidFill>
                  <a:schemeClr val="accent1">
                    <a:lumMod val="50000"/>
                  </a:schemeClr>
                </a:solidFill>
                <a:latin typeface="Century Gothic" panose="020B0502020202020204" pitchFamily="34" charset="0"/>
              </a:rPr>
              <a:t>Paediatric first aid</a:t>
            </a:r>
          </a:p>
          <a:p>
            <a:pPr lvl="0"/>
            <a:r>
              <a:rPr lang="en-GB" sz="1800" dirty="0" smtClean="0">
                <a:solidFill>
                  <a:schemeClr val="accent1">
                    <a:lumMod val="50000"/>
                  </a:schemeClr>
                </a:solidFill>
                <a:latin typeface="Century Gothic" panose="020B0502020202020204" pitchFamily="34" charset="0"/>
              </a:rPr>
              <a:t>Presentation skills</a:t>
            </a:r>
          </a:p>
          <a:p>
            <a:pPr lvl="0"/>
            <a:r>
              <a:rPr lang="en-GB" sz="1800" dirty="0" smtClean="0">
                <a:solidFill>
                  <a:schemeClr val="accent1">
                    <a:lumMod val="50000"/>
                  </a:schemeClr>
                </a:solidFill>
                <a:latin typeface="Century Gothic" panose="020B0502020202020204" pitchFamily="34" charset="0"/>
              </a:rPr>
              <a:t>Safeguarding children</a:t>
            </a:r>
          </a:p>
          <a:p>
            <a:pPr lvl="0"/>
            <a:r>
              <a:rPr lang="en-GB" sz="1800" dirty="0" smtClean="0">
                <a:solidFill>
                  <a:schemeClr val="accent1">
                    <a:lumMod val="50000"/>
                  </a:schemeClr>
                </a:solidFill>
                <a:latin typeface="Century Gothic" panose="020B0502020202020204" pitchFamily="34" charset="0"/>
              </a:rPr>
              <a:t>Organising trips.</a:t>
            </a:r>
          </a:p>
          <a:p>
            <a:endParaRPr lang="en-GB" dirty="0">
              <a:latin typeface="Century Gothic" panose="020B0502020202020204" pitchFamily="34" charset="0"/>
            </a:endParaRPr>
          </a:p>
        </p:txBody>
      </p:sp>
      <p:sp>
        <p:nvSpPr>
          <p:cNvPr id="8" name="Content Placeholder 2"/>
          <p:cNvSpPr txBox="1">
            <a:spLocks/>
          </p:cNvSpPr>
          <p:nvPr/>
        </p:nvSpPr>
        <p:spPr>
          <a:xfrm>
            <a:off x="724468" y="4249394"/>
            <a:ext cx="10515600" cy="54413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700" dirty="0" smtClean="0">
                <a:solidFill>
                  <a:schemeClr val="accent1">
                    <a:lumMod val="50000"/>
                  </a:schemeClr>
                </a:solidFill>
                <a:latin typeface="Century Gothic" panose="020B0502020202020204" pitchFamily="34" charset="0"/>
              </a:rPr>
              <a:t>Also, aspiration to develop Level 1,2 and 3 in Christian Youth Leadership with an existing registered training provider.</a:t>
            </a:r>
            <a:endParaRPr lang="en-GB" dirty="0">
              <a:latin typeface="Century Gothic" panose="020B0502020202020204" pitchFamily="34" charset="0"/>
            </a:endParaRPr>
          </a:p>
        </p:txBody>
      </p:sp>
    </p:spTree>
    <p:extLst>
      <p:ext uri="{BB962C8B-B14F-4D97-AF65-F5344CB8AC3E}">
        <p14:creationId xmlns:p14="http://schemas.microsoft.com/office/powerpoint/2010/main" val="74952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920" y="1611811"/>
            <a:ext cx="10515600" cy="1236022"/>
          </a:xfrm>
        </p:spPr>
        <p:txBody>
          <a:bodyPr>
            <a:normAutofit/>
          </a:bodyPr>
          <a:lstStyle/>
          <a:p>
            <a:pPr marL="0" indent="0">
              <a:buNone/>
            </a:pPr>
            <a:r>
              <a:rPr lang="en-GB" sz="2000" dirty="0">
                <a:solidFill>
                  <a:schemeClr val="accent1">
                    <a:lumMod val="50000"/>
                  </a:schemeClr>
                </a:solidFill>
                <a:latin typeface="Century Gothic" panose="020B0502020202020204" pitchFamily="34" charset="0"/>
              </a:rPr>
              <a:t>Over the last several years the majority of national events (sports, </a:t>
            </a:r>
            <a:r>
              <a:rPr lang="en-GB" sz="2000" dirty="0" err="1">
                <a:solidFill>
                  <a:schemeClr val="accent1">
                    <a:lumMod val="50000"/>
                  </a:schemeClr>
                </a:solidFill>
                <a:latin typeface="Century Gothic" panose="020B0502020202020204" pitchFamily="34" charset="0"/>
              </a:rPr>
              <a:t>uni</a:t>
            </a:r>
            <a:r>
              <a:rPr lang="en-GB" sz="2000" dirty="0">
                <a:solidFill>
                  <a:schemeClr val="accent1">
                    <a:lumMod val="50000"/>
                  </a:schemeClr>
                </a:solidFill>
                <a:latin typeface="Century Gothic" panose="020B0502020202020204" pitchFamily="34" charset="0"/>
              </a:rPr>
              <a:t>-hoc, swimming and music) have ended due to the amount of work taken to organise the events and reducing attendees. The only remaining event is the remembrance service at the National Arboretum. </a:t>
            </a:r>
          </a:p>
        </p:txBody>
      </p:sp>
      <p:sp>
        <p:nvSpPr>
          <p:cNvPr id="4" name="Title 3"/>
          <p:cNvSpPr>
            <a:spLocks noGrp="1"/>
          </p:cNvSpPr>
          <p:nvPr>
            <p:ph type="title"/>
          </p:nvPr>
        </p:nvSpPr>
        <p:spPr>
          <a:xfrm>
            <a:off x="1952767" y="528897"/>
            <a:ext cx="10515600" cy="737169"/>
          </a:xfrm>
        </p:spPr>
        <p:txBody>
          <a:bodyPr>
            <a:normAutofit/>
          </a:bodyPr>
          <a:lstStyle/>
          <a:p>
            <a:r>
              <a:rPr lang="en-GB" sz="2800" b="1" dirty="0" smtClean="0">
                <a:solidFill>
                  <a:schemeClr val="accent1">
                    <a:lumMod val="50000"/>
                  </a:schemeClr>
                </a:solidFill>
                <a:latin typeface="Century Gothic" panose="020B0502020202020204" pitchFamily="34" charset="0"/>
              </a:rPr>
              <a:t>National Events</a:t>
            </a:r>
            <a:endParaRPr lang="en-GB" sz="2800" b="1" dirty="0">
              <a:solidFill>
                <a:schemeClr val="accent1">
                  <a:lumMod val="50000"/>
                </a:schemeClr>
              </a:solidFill>
              <a:latin typeface="Century Gothic" panose="020B0502020202020204" pitchFamily="34" charset="0"/>
            </a:endParaRPr>
          </a:p>
        </p:txBody>
      </p:sp>
      <p:sp>
        <p:nvSpPr>
          <p:cNvPr id="6" name="Content Placeholder 2"/>
          <p:cNvSpPr txBox="1">
            <a:spLocks/>
          </p:cNvSpPr>
          <p:nvPr/>
        </p:nvSpPr>
        <p:spPr>
          <a:xfrm>
            <a:off x="719920" y="5204347"/>
            <a:ext cx="10515600" cy="8188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None/>
            </a:pPr>
            <a:r>
              <a:rPr lang="en-GB" sz="2000" b="1" dirty="0">
                <a:solidFill>
                  <a:schemeClr val="accent1">
                    <a:lumMod val="50000"/>
                  </a:schemeClr>
                </a:solidFill>
                <a:latin typeface="Century Gothic" panose="020B0502020202020204" pitchFamily="34" charset="0"/>
              </a:rPr>
              <a:t>Council has approved:</a:t>
            </a:r>
            <a:endParaRPr lang="en-GB" sz="2000" b="1" dirty="0" smtClean="0">
              <a:solidFill>
                <a:schemeClr val="accent1">
                  <a:lumMod val="50000"/>
                </a:schemeClr>
              </a:solidFill>
              <a:latin typeface="Century Gothic" panose="020B0502020202020204" pitchFamily="34" charset="0"/>
            </a:endParaRPr>
          </a:p>
          <a:p>
            <a:pPr>
              <a:lnSpc>
                <a:spcPct val="80000"/>
              </a:lnSpc>
            </a:pPr>
            <a:r>
              <a:rPr lang="en-GB" sz="2000" dirty="0" smtClean="0">
                <a:solidFill>
                  <a:schemeClr val="accent1">
                    <a:lumMod val="50000"/>
                  </a:schemeClr>
                </a:solidFill>
                <a:latin typeface="Century Gothic" panose="020B0502020202020204" pitchFamily="34" charset="0"/>
              </a:rPr>
              <a:t>Appoint a volunteer to identify and develop these ideas further.</a:t>
            </a:r>
            <a:endParaRPr lang="en-GB" sz="2000" dirty="0">
              <a:solidFill>
                <a:schemeClr val="accent1">
                  <a:lumMod val="50000"/>
                </a:schemeClr>
              </a:solidFill>
              <a:latin typeface="Century Gothic" panose="020B0502020202020204" pitchFamily="34" charset="0"/>
            </a:endParaRPr>
          </a:p>
        </p:txBody>
      </p:sp>
      <p:sp>
        <p:nvSpPr>
          <p:cNvPr id="5" name="Content Placeholder 2"/>
          <p:cNvSpPr txBox="1">
            <a:spLocks/>
          </p:cNvSpPr>
          <p:nvPr/>
        </p:nvSpPr>
        <p:spPr>
          <a:xfrm>
            <a:off x="719920" y="2847833"/>
            <a:ext cx="10515600" cy="16113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smtClean="0">
                <a:solidFill>
                  <a:schemeClr val="accent1">
                    <a:lumMod val="50000"/>
                  </a:schemeClr>
                </a:solidFill>
                <a:latin typeface="Century Gothic" panose="020B0502020202020204" pitchFamily="34" charset="0"/>
              </a:rPr>
              <a:t>Potential new events:</a:t>
            </a:r>
          </a:p>
          <a:p>
            <a:r>
              <a:rPr lang="en-GB" sz="2000" dirty="0" err="1" smtClean="0">
                <a:solidFill>
                  <a:schemeClr val="accent1">
                    <a:lumMod val="50000"/>
                  </a:schemeClr>
                </a:solidFill>
                <a:latin typeface="Century Gothic" panose="020B0502020202020204" pitchFamily="34" charset="0"/>
              </a:rPr>
              <a:t>Uni</a:t>
            </a:r>
            <a:r>
              <a:rPr lang="en-GB" sz="2000" dirty="0" smtClean="0">
                <a:solidFill>
                  <a:schemeClr val="accent1">
                    <a:lumMod val="50000"/>
                  </a:schemeClr>
                </a:solidFill>
                <a:latin typeface="Century Gothic" panose="020B0502020202020204" pitchFamily="34" charset="0"/>
              </a:rPr>
              <a:t>-hoc competition</a:t>
            </a:r>
          </a:p>
          <a:p>
            <a:r>
              <a:rPr lang="en-GB" sz="2000" dirty="0" smtClean="0">
                <a:solidFill>
                  <a:schemeClr val="accent1">
                    <a:lumMod val="50000"/>
                  </a:schemeClr>
                </a:solidFill>
                <a:latin typeface="Century Gothic" panose="020B0502020202020204" pitchFamily="34" charset="0"/>
              </a:rPr>
              <a:t>What else? </a:t>
            </a:r>
            <a:endParaRPr lang="en-GB" sz="2000" dirty="0">
              <a:solidFill>
                <a:schemeClr val="accent1">
                  <a:lumMod val="50000"/>
                </a:schemeClr>
              </a:solidFill>
              <a:latin typeface="Century Gothic" panose="020B0502020202020204" pitchFamily="34" charset="0"/>
            </a:endParaRPr>
          </a:p>
        </p:txBody>
      </p:sp>
    </p:spTree>
    <p:extLst>
      <p:ext uri="{BB962C8B-B14F-4D97-AF65-F5344CB8AC3E}">
        <p14:creationId xmlns:p14="http://schemas.microsoft.com/office/powerpoint/2010/main" val="3108842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34942BF758604CBDCAA40513CB3CF9" ma:contentTypeVersion="16" ma:contentTypeDescription="Create a new document." ma:contentTypeScope="" ma:versionID="4efd60d60f43c44e1b65e509af58982e">
  <xsd:schema xmlns:xsd="http://www.w3.org/2001/XMLSchema" xmlns:xs="http://www.w3.org/2001/XMLSchema" xmlns:p="http://schemas.microsoft.com/office/2006/metadata/properties" xmlns:ns2="53a48e75-9242-4b60-96da-2f6542698d2c" xmlns:ns3="15cc7332-f69d-41b6-a89a-106344b501f8" targetNamespace="http://schemas.microsoft.com/office/2006/metadata/properties" ma:root="true" ma:fieldsID="5ae38b1f5ba074d90928191867c5ea88" ns2:_="" ns3:_="">
    <xsd:import namespace="53a48e75-9242-4b60-96da-2f6542698d2c"/>
    <xsd:import namespace="15cc7332-f69d-41b6-a89a-106344b501f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a48e75-9242-4b60-96da-2f6542698d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d58d17d-b655-401b-913c-b0aadaecca8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5cc7332-f69d-41b6-a89a-106344b501f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5aabf0e-d07e-4369-9482-c76140ed7cb4}" ma:internalName="TaxCatchAll" ma:showField="CatchAllData" ma:web="15cc7332-f69d-41b6-a89a-106344b501f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1FF91FF-A573-4F0A-B5C0-42AFBF439C1F}"/>
</file>

<file path=customXml/itemProps2.xml><?xml version="1.0" encoding="utf-8"?>
<ds:datastoreItem xmlns:ds="http://schemas.openxmlformats.org/officeDocument/2006/customXml" ds:itemID="{304DF724-362D-4184-83B3-097402FDF34B}"/>
</file>

<file path=docProps/app.xml><?xml version="1.0" encoding="utf-8"?>
<Properties xmlns="http://schemas.openxmlformats.org/officeDocument/2006/extended-properties" xmlns:vt="http://schemas.openxmlformats.org/officeDocument/2006/docPropsVTypes">
  <TotalTime>6787</TotalTime>
  <Words>725</Words>
  <Application>Microsoft Office PowerPoint</Application>
  <PresentationFormat>Widescreen</PresentationFormat>
  <Paragraphs>88</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(Body)</vt:lpstr>
      <vt:lpstr>Calibri Light</vt:lpstr>
      <vt:lpstr>Century Gothic</vt:lpstr>
      <vt:lpstr>Office Theme</vt:lpstr>
      <vt:lpstr>PowerPoint Presentation</vt:lpstr>
      <vt:lpstr>Council has approved: • Changing the wording of the Objective • Copywrite the CLCGB shield and organisation name.</vt:lpstr>
      <vt:lpstr>The Legal Organisational Structure</vt:lpstr>
      <vt:lpstr>Relationship with the Church</vt:lpstr>
      <vt:lpstr>Promotion and Extension</vt:lpstr>
      <vt:lpstr>National Formation Structure</vt:lpstr>
      <vt:lpstr>Business Planning</vt:lpstr>
      <vt:lpstr>Training &amp; Development</vt:lpstr>
      <vt:lpstr>National Events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CLCGB Looking to the Future</dc:title>
  <dc:creator>Microsoft account</dc:creator>
  <cp:lastModifiedBy>Microsoft account</cp:lastModifiedBy>
  <cp:revision>19</cp:revision>
  <cp:lastPrinted>2023-02-02T11:59:27Z</cp:lastPrinted>
  <dcterms:created xsi:type="dcterms:W3CDTF">2023-01-29T12:07:45Z</dcterms:created>
  <dcterms:modified xsi:type="dcterms:W3CDTF">2023-04-12T15:47:52Z</dcterms:modified>
</cp:coreProperties>
</file>