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3.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6.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7.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4"/>
  </p:notesMasterIdLst>
  <p:sldIdLst>
    <p:sldId id="256" r:id="rId5"/>
    <p:sldId id="257" r:id="rId6"/>
    <p:sldId id="258" r:id="rId7"/>
    <p:sldId id="259" r:id="rId8"/>
    <p:sldId id="260" r:id="rId9"/>
    <p:sldId id="261" r:id="rId10"/>
    <p:sldId id="262" r:id="rId11"/>
    <p:sldId id="263" r:id="rId12"/>
    <p:sldId id="264"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55288" autoAdjust="0"/>
  </p:normalViewPr>
  <p:slideViewPr>
    <p:cSldViewPr snapToGrid="0">
      <p:cViewPr varScale="1">
        <p:scale>
          <a:sx n="38" d="100"/>
          <a:sy n="38" d="100"/>
        </p:scale>
        <p:origin x="1764" y="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C:\Users\Gareth\Documents\Brigade\Brigade%20Council\CLCGB%2023-24%20Accounts%20Pie%20Charts.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C:\Users\Gareth\Documents\Brigade\Brigade%20Council\CLCGB%2023-24%20Accounts%20Pie%20Charts.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C:\Users\Gareth\Documents\Brigade\Brigade%20Council\CLCGB%2023-24%20Accounts%20Pie%20Charts.xlsx" TargetMode="External"/><Relationship Id="rId2" Type="http://schemas.microsoft.com/office/2011/relationships/chartColorStyle" Target="colors5.xml"/><Relationship Id="rId1" Type="http://schemas.microsoft.com/office/2011/relationships/chartStyle" Target="style5.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7481068667092287"/>
          <c:y val="9.3593471996405581E-2"/>
          <c:w val="0.50899854578988435"/>
          <c:h val="0.90558980185595772"/>
        </c:manualLayout>
      </c:layout>
      <c:pieChart>
        <c:varyColors val="1"/>
        <c:ser>
          <c:idx val="0"/>
          <c:order val="0"/>
          <c:dPt>
            <c:idx val="0"/>
            <c:bubble3D val="0"/>
            <c:spPr>
              <a:solidFill>
                <a:schemeClr val="accent1"/>
              </a:solidFill>
              <a:ln w="19050">
                <a:solidFill>
                  <a:schemeClr val="lt1"/>
                </a:solidFill>
              </a:ln>
              <a:effectLst/>
            </c:spPr>
            <c:extLst>
              <c:ext xmlns:c16="http://schemas.microsoft.com/office/drawing/2014/chart" uri="{C3380CC4-5D6E-409C-BE32-E72D297353CC}">
                <c16:uniqueId val="{00000001-20EE-4BCE-8907-8CC4BFBB2891}"/>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20EE-4BCE-8907-8CC4BFBB2891}"/>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20EE-4BCE-8907-8CC4BFBB2891}"/>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20EE-4BCE-8907-8CC4BFBB2891}"/>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9-20EE-4BCE-8907-8CC4BFBB2891}"/>
              </c:ext>
            </c:extLst>
          </c:dPt>
          <c:dPt>
            <c:idx val="5"/>
            <c:bubble3D val="0"/>
            <c:spPr>
              <a:solidFill>
                <a:schemeClr val="accent6"/>
              </a:solidFill>
              <a:ln w="19050">
                <a:solidFill>
                  <a:schemeClr val="lt1"/>
                </a:solidFill>
              </a:ln>
              <a:effectLst/>
            </c:spPr>
            <c:extLst>
              <c:ext xmlns:c16="http://schemas.microsoft.com/office/drawing/2014/chart" uri="{C3380CC4-5D6E-409C-BE32-E72D297353CC}">
                <c16:uniqueId val="{0000000B-20EE-4BCE-8907-8CC4BFBB2891}"/>
              </c:ext>
            </c:extLst>
          </c:dPt>
          <c:dLbls>
            <c:dLbl>
              <c:idx val="0"/>
              <c:spPr>
                <a:noFill/>
                <a:ln>
                  <a:noFill/>
                </a:ln>
                <a:effectLst/>
              </c:spPr>
              <c:txPr>
                <a:bodyPr rot="0" spcFirstLastPara="1" vertOverflow="ellipsis" vert="horz" wrap="square" anchor="ctr" anchorCtr="1"/>
                <a:lstStyle/>
                <a:p>
                  <a:pPr>
                    <a:defRPr sz="2000" b="0" i="0" u="none" strike="noStrike" kern="1200" baseline="0">
                      <a:solidFill>
                        <a:schemeClr val="bg1"/>
                      </a:solidFill>
                      <a:latin typeface="Century Gothic" panose="020B0502020202020204" pitchFamily="34" charset="0"/>
                      <a:ea typeface="+mn-ea"/>
                      <a:cs typeface="+mn-cs"/>
                    </a:defRPr>
                  </a:pPr>
                  <a:endParaRPr lang="en-US"/>
                </a:p>
              </c:txPr>
              <c:dLblPos val="bestFit"/>
              <c:showLegendKey val="0"/>
              <c:showVal val="1"/>
              <c:showCatName val="0"/>
              <c:showSerName val="0"/>
              <c:showPercent val="0"/>
              <c:showBubbleSize val="0"/>
              <c:extLst>
                <c:ext xmlns:c16="http://schemas.microsoft.com/office/drawing/2014/chart" uri="{C3380CC4-5D6E-409C-BE32-E72D297353CC}">
                  <c16:uniqueId val="{00000001-20EE-4BCE-8907-8CC4BFBB2891}"/>
                </c:ext>
              </c:extLst>
            </c:dLbl>
            <c:dLbl>
              <c:idx val="1"/>
              <c:spPr>
                <a:noFill/>
                <a:ln>
                  <a:noFill/>
                </a:ln>
                <a:effectLst/>
              </c:spPr>
              <c:txPr>
                <a:bodyPr rot="0" spcFirstLastPara="1" vertOverflow="ellipsis" vert="horz" wrap="square" anchor="ctr" anchorCtr="1"/>
                <a:lstStyle/>
                <a:p>
                  <a:pPr>
                    <a:defRPr sz="2000" b="0" i="0" u="none" strike="noStrike" kern="1200" baseline="0">
                      <a:solidFill>
                        <a:schemeClr val="bg1"/>
                      </a:solidFill>
                      <a:latin typeface="Century Gothic" panose="020B0502020202020204" pitchFamily="34" charset="0"/>
                      <a:ea typeface="+mn-ea"/>
                      <a:cs typeface="+mn-cs"/>
                    </a:defRPr>
                  </a:pPr>
                  <a:endParaRPr lang="en-US"/>
                </a:p>
              </c:txPr>
              <c:dLblPos val="bestFit"/>
              <c:showLegendKey val="0"/>
              <c:showVal val="1"/>
              <c:showCatName val="0"/>
              <c:showSerName val="0"/>
              <c:showPercent val="0"/>
              <c:showBubbleSize val="0"/>
              <c:extLst>
                <c:ext xmlns:c16="http://schemas.microsoft.com/office/drawing/2014/chart" uri="{C3380CC4-5D6E-409C-BE32-E72D297353CC}">
                  <c16:uniqueId val="{00000003-20EE-4BCE-8907-8CC4BFBB2891}"/>
                </c:ext>
              </c:extLst>
            </c:dLbl>
            <c:dLbl>
              <c:idx val="2"/>
              <c:spPr>
                <a:noFill/>
                <a:ln>
                  <a:noFill/>
                </a:ln>
                <a:effectLst/>
              </c:spPr>
              <c:txPr>
                <a:bodyPr rot="0" spcFirstLastPara="1" vertOverflow="ellipsis" vert="horz" wrap="square" anchor="ctr" anchorCtr="1"/>
                <a:lstStyle/>
                <a:p>
                  <a:pPr>
                    <a:defRPr sz="2000" b="0" i="0" u="none" strike="noStrike" kern="1200" baseline="0">
                      <a:solidFill>
                        <a:schemeClr val="bg1"/>
                      </a:solidFill>
                      <a:latin typeface="Century Gothic" panose="020B0502020202020204" pitchFamily="34" charset="0"/>
                      <a:ea typeface="+mn-ea"/>
                      <a:cs typeface="+mn-cs"/>
                    </a:defRPr>
                  </a:pPr>
                  <a:endParaRPr lang="en-US"/>
                </a:p>
              </c:txPr>
              <c:dLblPos val="bestFit"/>
              <c:showLegendKey val="0"/>
              <c:showVal val="1"/>
              <c:showCatName val="0"/>
              <c:showSerName val="0"/>
              <c:showPercent val="0"/>
              <c:showBubbleSize val="0"/>
              <c:extLst>
                <c:ext xmlns:c16="http://schemas.microsoft.com/office/drawing/2014/chart" uri="{C3380CC4-5D6E-409C-BE32-E72D297353CC}">
                  <c16:uniqueId val="{00000005-20EE-4BCE-8907-8CC4BFBB2891}"/>
                </c:ext>
              </c:extLst>
            </c:dLbl>
            <c:spPr>
              <a:noFill/>
              <a:ln>
                <a:noFill/>
              </a:ln>
              <a:effectLst/>
            </c:spPr>
            <c:txPr>
              <a:bodyPr rot="0" spcFirstLastPara="1" vertOverflow="ellipsis" vert="horz" wrap="square" anchor="ctr" anchorCtr="1"/>
              <a:lstStyle/>
              <a:p>
                <a:pPr>
                  <a:defRPr sz="2000" b="0" i="0" u="none" strike="noStrike" kern="1200" baseline="0">
                    <a:solidFill>
                      <a:schemeClr val="tx1">
                        <a:lumMod val="75000"/>
                        <a:lumOff val="25000"/>
                      </a:schemeClr>
                    </a:solidFill>
                    <a:latin typeface="Century Gothic" panose="020B0502020202020204" pitchFamily="34" charset="0"/>
                    <a:ea typeface="+mn-ea"/>
                    <a:cs typeface="+mn-cs"/>
                  </a:defRPr>
                </a:pPr>
                <a:endParaRPr lang="en-US"/>
              </a:p>
            </c:txPr>
            <c:dLblPos val="bestFit"/>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15:layout/>
              </c:ext>
            </c:extLst>
          </c:dLbls>
          <c:cat>
            <c:strRef>
              <c:f>Sheet1!$A$2:$A$7</c:f>
              <c:strCache>
                <c:ptCount val="6"/>
                <c:pt idx="0">
                  <c:v>Rental Income</c:v>
                </c:pt>
                <c:pt idx="1">
                  <c:v>Capitation Fees</c:v>
                </c:pt>
                <c:pt idx="2">
                  <c:v>Stores</c:v>
                </c:pt>
                <c:pt idx="3">
                  <c:v>Investments</c:v>
                </c:pt>
                <c:pt idx="4">
                  <c:v>Misc.</c:v>
                </c:pt>
                <c:pt idx="5">
                  <c:v>Grants, Donations, and Legacies</c:v>
                </c:pt>
              </c:strCache>
            </c:strRef>
          </c:cat>
          <c:val>
            <c:numRef>
              <c:f>Sheet1!$B$2:$B$7</c:f>
              <c:numCache>
                <c:formatCode>"£"#,##0</c:formatCode>
                <c:ptCount val="6"/>
                <c:pt idx="0">
                  <c:v>80789</c:v>
                </c:pt>
                <c:pt idx="1">
                  <c:v>22670</c:v>
                </c:pt>
                <c:pt idx="2">
                  <c:v>7927</c:v>
                </c:pt>
                <c:pt idx="3">
                  <c:v>3854</c:v>
                </c:pt>
                <c:pt idx="4">
                  <c:v>3498</c:v>
                </c:pt>
                <c:pt idx="5">
                  <c:v>1922</c:v>
                </c:pt>
              </c:numCache>
            </c:numRef>
          </c:val>
          <c:extLst>
            <c:ext xmlns:c16="http://schemas.microsoft.com/office/drawing/2014/chart" uri="{C3380CC4-5D6E-409C-BE32-E72D297353CC}">
              <c16:uniqueId val="{0000000C-20EE-4BCE-8907-8CC4BFBB2891}"/>
            </c:ext>
          </c:extLst>
        </c:ser>
        <c:dLbls>
          <c:dLblPos val="bestFit"/>
          <c:showLegendKey val="0"/>
          <c:showVal val="1"/>
          <c:showCatName val="0"/>
          <c:showSerName val="0"/>
          <c:showPercent val="0"/>
          <c:showBubbleSize val="0"/>
          <c:showLeaderLines val="1"/>
        </c:dLbls>
        <c:firstSliceAng val="0"/>
      </c:pieChart>
      <c:spPr>
        <a:noFill/>
        <a:ln>
          <a:noFill/>
        </a:ln>
        <a:effectLst/>
      </c:spPr>
    </c:plotArea>
    <c:legend>
      <c:legendPos val="b"/>
      <c:layout>
        <c:manualLayout>
          <c:xMode val="edge"/>
          <c:yMode val="edge"/>
          <c:x val="0.74388258703083276"/>
          <c:y val="5.9604841061533985E-2"/>
          <c:w val="0.25023520008163125"/>
          <c:h val="0.91261738116068825"/>
        </c:manualLayout>
      </c:layout>
      <c:overlay val="0"/>
      <c:spPr>
        <a:noFill/>
        <a:ln>
          <a:noFill/>
        </a:ln>
        <a:effectLst/>
      </c:spPr>
      <c:txPr>
        <a:bodyPr rot="0" spcFirstLastPara="1" vertOverflow="ellipsis" vert="horz" wrap="square" anchor="ctr" anchorCtr="1"/>
        <a:lstStyle/>
        <a:p>
          <a:pPr>
            <a:defRPr sz="2000" b="0" i="0" u="none" strike="noStrike" kern="1200" baseline="0">
              <a:solidFill>
                <a:schemeClr val="tx1">
                  <a:lumMod val="65000"/>
                  <a:lumOff val="35000"/>
                </a:schemeClr>
              </a:solidFill>
              <a:latin typeface="Century Gothic" panose="020B0502020202020204" pitchFamily="34" charset="0"/>
              <a:ea typeface="+mn-ea"/>
              <a:cs typeface="+mn-cs"/>
            </a:defRPr>
          </a:pPr>
          <a:endParaRPr lang="en-US"/>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sz="2000">
          <a:latin typeface="Century Gothic" panose="020B0502020202020204" pitchFamily="34" charset="0"/>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8714923745622863"/>
          <c:y val="9.7289660383007667E-2"/>
          <c:w val="0.50485631026515998"/>
          <c:h val="0.8815481550962041"/>
        </c:manualLayout>
      </c:layout>
      <c:pieChart>
        <c:varyColors val="1"/>
        <c:ser>
          <c:idx val="0"/>
          <c:order val="0"/>
          <c:dPt>
            <c:idx val="0"/>
            <c:bubble3D val="0"/>
            <c:spPr>
              <a:solidFill>
                <a:schemeClr val="accent1"/>
              </a:solidFill>
              <a:ln w="19050">
                <a:solidFill>
                  <a:schemeClr val="lt1"/>
                </a:solidFill>
              </a:ln>
              <a:effectLst/>
            </c:spPr>
            <c:extLst>
              <c:ext xmlns:c16="http://schemas.microsoft.com/office/drawing/2014/chart" uri="{C3380CC4-5D6E-409C-BE32-E72D297353CC}">
                <c16:uniqueId val="{00000001-B380-42C3-BD7D-49E8EF76B4AF}"/>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B380-42C3-BD7D-49E8EF76B4AF}"/>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B380-42C3-BD7D-49E8EF76B4AF}"/>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B380-42C3-BD7D-49E8EF76B4AF}"/>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9-B380-42C3-BD7D-49E8EF76B4AF}"/>
              </c:ext>
            </c:extLst>
          </c:dPt>
          <c:dPt>
            <c:idx val="5"/>
            <c:bubble3D val="0"/>
            <c:spPr>
              <a:solidFill>
                <a:schemeClr val="accent6"/>
              </a:solidFill>
              <a:ln w="19050">
                <a:solidFill>
                  <a:schemeClr val="lt1"/>
                </a:solidFill>
              </a:ln>
              <a:effectLst/>
            </c:spPr>
            <c:extLst>
              <c:ext xmlns:c16="http://schemas.microsoft.com/office/drawing/2014/chart" uri="{C3380CC4-5D6E-409C-BE32-E72D297353CC}">
                <c16:uniqueId val="{0000000B-B380-42C3-BD7D-49E8EF76B4AF}"/>
              </c:ext>
            </c:extLst>
          </c:dPt>
          <c:dPt>
            <c:idx val="6"/>
            <c:bubble3D val="0"/>
            <c:spPr>
              <a:solidFill>
                <a:schemeClr val="accent1">
                  <a:lumMod val="60000"/>
                </a:schemeClr>
              </a:solidFill>
              <a:ln w="19050">
                <a:solidFill>
                  <a:schemeClr val="lt1"/>
                </a:solidFill>
              </a:ln>
              <a:effectLst/>
            </c:spPr>
            <c:extLst>
              <c:ext xmlns:c16="http://schemas.microsoft.com/office/drawing/2014/chart" uri="{C3380CC4-5D6E-409C-BE32-E72D297353CC}">
                <c16:uniqueId val="{0000000D-B380-42C3-BD7D-49E8EF76B4AF}"/>
              </c:ext>
            </c:extLst>
          </c:dPt>
          <c:dLbls>
            <c:dLbl>
              <c:idx val="0"/>
              <c:spPr>
                <a:noFill/>
                <a:ln>
                  <a:noFill/>
                </a:ln>
                <a:effectLst/>
              </c:spPr>
              <c:txPr>
                <a:bodyPr rot="0" spcFirstLastPara="1" vertOverflow="ellipsis" vert="horz" wrap="square" anchor="ctr" anchorCtr="1"/>
                <a:lstStyle/>
                <a:p>
                  <a:pPr>
                    <a:defRPr sz="2000" b="0" i="0" u="none" strike="noStrike" kern="1200" baseline="0">
                      <a:solidFill>
                        <a:schemeClr val="bg1"/>
                      </a:solidFill>
                      <a:latin typeface="Century Gothic" panose="020B0502020202020204" pitchFamily="34" charset="0"/>
                      <a:ea typeface="+mn-ea"/>
                      <a:cs typeface="+mn-cs"/>
                    </a:defRPr>
                  </a:pPr>
                  <a:endParaRPr lang="en-US"/>
                </a:p>
              </c:txPr>
              <c:dLblPos val="bestFit"/>
              <c:showLegendKey val="0"/>
              <c:showVal val="1"/>
              <c:showCatName val="0"/>
              <c:showSerName val="0"/>
              <c:showPercent val="0"/>
              <c:showBubbleSize val="0"/>
              <c:extLst>
                <c:ext xmlns:c16="http://schemas.microsoft.com/office/drawing/2014/chart" uri="{C3380CC4-5D6E-409C-BE32-E72D297353CC}">
                  <c16:uniqueId val="{00000001-B380-42C3-BD7D-49E8EF76B4AF}"/>
                </c:ext>
              </c:extLst>
            </c:dLbl>
            <c:dLbl>
              <c:idx val="1"/>
              <c:spPr>
                <a:noFill/>
                <a:ln>
                  <a:noFill/>
                </a:ln>
                <a:effectLst/>
              </c:spPr>
              <c:txPr>
                <a:bodyPr rot="0" spcFirstLastPara="1" vertOverflow="ellipsis" vert="horz" wrap="square" anchor="ctr" anchorCtr="1"/>
                <a:lstStyle/>
                <a:p>
                  <a:pPr>
                    <a:defRPr sz="2000" b="0" i="0" u="none" strike="noStrike" kern="1200" baseline="0">
                      <a:solidFill>
                        <a:schemeClr val="bg1"/>
                      </a:solidFill>
                      <a:latin typeface="Century Gothic" panose="020B0502020202020204" pitchFamily="34" charset="0"/>
                      <a:ea typeface="+mn-ea"/>
                      <a:cs typeface="+mn-cs"/>
                    </a:defRPr>
                  </a:pPr>
                  <a:endParaRPr lang="en-US"/>
                </a:p>
              </c:txPr>
              <c:dLblPos val="bestFit"/>
              <c:showLegendKey val="0"/>
              <c:showVal val="1"/>
              <c:showCatName val="0"/>
              <c:showSerName val="0"/>
              <c:showPercent val="0"/>
              <c:showBubbleSize val="0"/>
              <c:extLst>
                <c:ext xmlns:c16="http://schemas.microsoft.com/office/drawing/2014/chart" uri="{C3380CC4-5D6E-409C-BE32-E72D297353CC}">
                  <c16:uniqueId val="{00000003-B380-42C3-BD7D-49E8EF76B4AF}"/>
                </c:ext>
              </c:extLst>
            </c:dLbl>
            <c:dLbl>
              <c:idx val="2"/>
              <c:spPr>
                <a:noFill/>
                <a:ln>
                  <a:noFill/>
                </a:ln>
                <a:effectLst/>
              </c:spPr>
              <c:txPr>
                <a:bodyPr rot="0" spcFirstLastPara="1" vertOverflow="ellipsis" vert="horz" wrap="square" anchor="ctr" anchorCtr="1"/>
                <a:lstStyle/>
                <a:p>
                  <a:pPr>
                    <a:defRPr sz="2000" b="0" i="0" u="none" strike="noStrike" kern="1200" baseline="0">
                      <a:solidFill>
                        <a:schemeClr val="bg1"/>
                      </a:solidFill>
                      <a:latin typeface="Century Gothic" panose="020B0502020202020204" pitchFamily="34" charset="0"/>
                      <a:ea typeface="+mn-ea"/>
                      <a:cs typeface="+mn-cs"/>
                    </a:defRPr>
                  </a:pPr>
                  <a:endParaRPr lang="en-US"/>
                </a:p>
              </c:txPr>
              <c:dLblPos val="bestFit"/>
              <c:showLegendKey val="0"/>
              <c:showVal val="1"/>
              <c:showCatName val="0"/>
              <c:showSerName val="0"/>
              <c:showPercent val="0"/>
              <c:showBubbleSize val="0"/>
              <c:extLst>
                <c:ext xmlns:c16="http://schemas.microsoft.com/office/drawing/2014/chart" uri="{C3380CC4-5D6E-409C-BE32-E72D297353CC}">
                  <c16:uniqueId val="{00000005-B380-42C3-BD7D-49E8EF76B4AF}"/>
                </c:ext>
              </c:extLst>
            </c:dLbl>
            <c:dLbl>
              <c:idx val="3"/>
              <c:spPr>
                <a:noFill/>
                <a:ln>
                  <a:noFill/>
                </a:ln>
                <a:effectLst/>
              </c:spPr>
              <c:txPr>
                <a:bodyPr rot="0" spcFirstLastPara="1" vertOverflow="ellipsis" vert="horz" wrap="square" anchor="ctr" anchorCtr="1"/>
                <a:lstStyle/>
                <a:p>
                  <a:pPr>
                    <a:defRPr sz="2000" b="0" i="0" u="none" strike="noStrike" kern="1200" baseline="0">
                      <a:solidFill>
                        <a:schemeClr val="bg1"/>
                      </a:solidFill>
                      <a:latin typeface="Century Gothic" panose="020B0502020202020204" pitchFamily="34" charset="0"/>
                      <a:ea typeface="+mn-ea"/>
                      <a:cs typeface="+mn-cs"/>
                    </a:defRPr>
                  </a:pPr>
                  <a:endParaRPr lang="en-US"/>
                </a:p>
              </c:txPr>
              <c:dLblPos val="bestFit"/>
              <c:showLegendKey val="0"/>
              <c:showVal val="1"/>
              <c:showCatName val="0"/>
              <c:showSerName val="0"/>
              <c:showPercent val="0"/>
              <c:showBubbleSize val="0"/>
              <c:extLst>
                <c:ext xmlns:c16="http://schemas.microsoft.com/office/drawing/2014/chart" uri="{C3380CC4-5D6E-409C-BE32-E72D297353CC}">
                  <c16:uniqueId val="{00000007-B380-42C3-BD7D-49E8EF76B4AF}"/>
                </c:ext>
              </c:extLst>
            </c:dLbl>
            <c:dLbl>
              <c:idx val="4"/>
              <c:spPr>
                <a:noFill/>
                <a:ln>
                  <a:noFill/>
                </a:ln>
                <a:effectLst/>
              </c:spPr>
              <c:txPr>
                <a:bodyPr rot="0" spcFirstLastPara="1" vertOverflow="ellipsis" vert="horz" wrap="square" anchor="ctr" anchorCtr="1"/>
                <a:lstStyle/>
                <a:p>
                  <a:pPr>
                    <a:defRPr sz="2000" b="0" i="0" u="none" strike="noStrike" kern="1200" baseline="0">
                      <a:solidFill>
                        <a:schemeClr val="bg1"/>
                      </a:solidFill>
                      <a:latin typeface="Century Gothic" panose="020B0502020202020204" pitchFamily="34" charset="0"/>
                      <a:ea typeface="+mn-ea"/>
                      <a:cs typeface="+mn-cs"/>
                    </a:defRPr>
                  </a:pPr>
                  <a:endParaRPr lang="en-US"/>
                </a:p>
              </c:txPr>
              <c:dLblPos val="bestFit"/>
              <c:showLegendKey val="0"/>
              <c:showVal val="1"/>
              <c:showCatName val="0"/>
              <c:showSerName val="0"/>
              <c:showPercent val="0"/>
              <c:showBubbleSize val="0"/>
              <c:extLst>
                <c:ext xmlns:c16="http://schemas.microsoft.com/office/drawing/2014/chart" uri="{C3380CC4-5D6E-409C-BE32-E72D297353CC}">
                  <c16:uniqueId val="{00000009-B380-42C3-BD7D-49E8EF76B4AF}"/>
                </c:ext>
              </c:extLst>
            </c:dLbl>
            <c:spPr>
              <a:noFill/>
              <a:ln>
                <a:noFill/>
              </a:ln>
              <a:effectLst/>
            </c:spPr>
            <c:txPr>
              <a:bodyPr rot="0" spcFirstLastPara="1" vertOverflow="ellipsis" vert="horz" wrap="square" anchor="ctr" anchorCtr="1"/>
              <a:lstStyle/>
              <a:p>
                <a:pPr>
                  <a:defRPr sz="2000" b="0" i="0" u="none" strike="noStrike" kern="1200" baseline="0">
                    <a:solidFill>
                      <a:schemeClr val="tx1">
                        <a:lumMod val="75000"/>
                        <a:lumOff val="25000"/>
                      </a:schemeClr>
                    </a:solidFill>
                    <a:latin typeface="Century Gothic" panose="020B0502020202020204" pitchFamily="34" charset="0"/>
                    <a:ea typeface="+mn-ea"/>
                    <a:cs typeface="+mn-cs"/>
                  </a:defRPr>
                </a:pPr>
                <a:endParaRPr lang="en-US"/>
              </a:p>
            </c:txPr>
            <c:dLblPos val="bestFit"/>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15:layout/>
              </c:ext>
            </c:extLst>
          </c:dLbls>
          <c:cat>
            <c:strRef>
              <c:f>Sheet1!$A$23:$A$29</c:f>
              <c:strCache>
                <c:ptCount val="7"/>
                <c:pt idx="0">
                  <c:v>Salaries and Related Costs</c:v>
                </c:pt>
                <c:pt idx="1">
                  <c:v>NHQ Building Costs</c:v>
                </c:pt>
                <c:pt idx="2">
                  <c:v>Administrative Costs</c:v>
                </c:pt>
                <c:pt idx="3">
                  <c:v>Materials Purchased</c:v>
                </c:pt>
                <c:pt idx="4">
                  <c:v>Insurance</c:v>
                </c:pt>
                <c:pt idx="5">
                  <c:v>Depreciation</c:v>
                </c:pt>
                <c:pt idx="6">
                  <c:v>Misc</c:v>
                </c:pt>
              </c:strCache>
            </c:strRef>
          </c:cat>
          <c:val>
            <c:numRef>
              <c:f>Sheet1!$B$23:$B$29</c:f>
              <c:numCache>
                <c:formatCode>"£"#,##0</c:formatCode>
                <c:ptCount val="7"/>
                <c:pt idx="0">
                  <c:v>61584</c:v>
                </c:pt>
                <c:pt idx="1">
                  <c:v>35617</c:v>
                </c:pt>
                <c:pt idx="2">
                  <c:v>31282</c:v>
                </c:pt>
                <c:pt idx="3">
                  <c:v>10008</c:v>
                </c:pt>
                <c:pt idx="4">
                  <c:v>8659</c:v>
                </c:pt>
                <c:pt idx="5">
                  <c:v>2146</c:v>
                </c:pt>
                <c:pt idx="6">
                  <c:v>1641</c:v>
                </c:pt>
              </c:numCache>
            </c:numRef>
          </c:val>
          <c:extLst>
            <c:ext xmlns:c16="http://schemas.microsoft.com/office/drawing/2014/chart" uri="{C3380CC4-5D6E-409C-BE32-E72D297353CC}">
              <c16:uniqueId val="{0000000E-B380-42C3-BD7D-49E8EF76B4AF}"/>
            </c:ext>
          </c:extLst>
        </c:ser>
        <c:dLbls>
          <c:dLblPos val="bestFit"/>
          <c:showLegendKey val="0"/>
          <c:showVal val="1"/>
          <c:showCatName val="0"/>
          <c:showSerName val="0"/>
          <c:showPercent val="0"/>
          <c:showBubbleSize val="0"/>
          <c:showLeaderLines val="1"/>
        </c:dLbls>
        <c:firstSliceAng val="0"/>
      </c:pieChart>
      <c:spPr>
        <a:noFill/>
        <a:ln>
          <a:noFill/>
        </a:ln>
        <a:effectLst/>
      </c:spPr>
    </c:plotArea>
    <c:legend>
      <c:legendPos val="b"/>
      <c:layout>
        <c:manualLayout>
          <c:xMode val="edge"/>
          <c:yMode val="edge"/>
          <c:x val="0.70818655820091669"/>
          <c:y val="4.8037207784260121E-2"/>
          <c:w val="0.25921013770918733"/>
          <c:h val="0.92026029129778464"/>
        </c:manualLayout>
      </c:layout>
      <c:overlay val="0"/>
      <c:spPr>
        <a:noFill/>
        <a:ln>
          <a:noFill/>
        </a:ln>
        <a:effectLst/>
      </c:spPr>
      <c:txPr>
        <a:bodyPr rot="0" spcFirstLastPara="1" vertOverflow="ellipsis" vert="horz" wrap="square" anchor="ctr" anchorCtr="1"/>
        <a:lstStyle/>
        <a:p>
          <a:pPr>
            <a:defRPr sz="2000" b="0" i="0" u="none" strike="noStrike" kern="1200" baseline="0">
              <a:solidFill>
                <a:schemeClr val="tx1">
                  <a:lumMod val="65000"/>
                  <a:lumOff val="35000"/>
                </a:schemeClr>
              </a:solidFill>
              <a:latin typeface="Century Gothic" panose="020B0502020202020204" pitchFamily="34" charset="0"/>
              <a:ea typeface="+mn-ea"/>
              <a:cs typeface="+mn-cs"/>
            </a:defRPr>
          </a:pPr>
          <a:endParaRPr lang="en-US"/>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sz="2000">
          <a:latin typeface="Century Gothic" panose="020B0502020202020204" pitchFamily="34" charset="0"/>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Sheet2!$B$1</c:f>
              <c:strCache>
                <c:ptCount val="1"/>
                <c:pt idx="0">
                  <c:v>2016-17</c:v>
                </c:pt>
              </c:strCache>
            </c:strRef>
          </c:tx>
          <c:spPr>
            <a:solidFill>
              <a:schemeClr val="accent1"/>
            </a:solidFill>
            <a:ln>
              <a:noFill/>
            </a:ln>
            <a:effectLst/>
          </c:spPr>
          <c:invertIfNegative val="0"/>
          <c:cat>
            <c:strRef>
              <c:f>Sheet2!$A$2:$A$7</c:f>
              <c:strCache>
                <c:ptCount val="6"/>
                <c:pt idx="0">
                  <c:v>Rental Income</c:v>
                </c:pt>
                <c:pt idx="1">
                  <c:v>Capitation Fees</c:v>
                </c:pt>
                <c:pt idx="2">
                  <c:v>Stores</c:v>
                </c:pt>
                <c:pt idx="3">
                  <c:v>Investments</c:v>
                </c:pt>
                <c:pt idx="4">
                  <c:v>Misc.</c:v>
                </c:pt>
                <c:pt idx="5">
                  <c:v>Grants, Donations, and Legacies</c:v>
                </c:pt>
              </c:strCache>
            </c:strRef>
          </c:cat>
          <c:val>
            <c:numRef>
              <c:f>Sheet2!$B$2:$B$7</c:f>
              <c:numCache>
                <c:formatCode>"£"#,##0</c:formatCode>
                <c:ptCount val="6"/>
                <c:pt idx="0">
                  <c:v>54858</c:v>
                </c:pt>
                <c:pt idx="1">
                  <c:v>40637</c:v>
                </c:pt>
                <c:pt idx="2">
                  <c:v>13739</c:v>
                </c:pt>
                <c:pt idx="3">
                  <c:v>7996</c:v>
                </c:pt>
                <c:pt idx="4">
                  <c:v>8262</c:v>
                </c:pt>
                <c:pt idx="5">
                  <c:v>6499</c:v>
                </c:pt>
              </c:numCache>
            </c:numRef>
          </c:val>
          <c:extLst>
            <c:ext xmlns:c16="http://schemas.microsoft.com/office/drawing/2014/chart" uri="{C3380CC4-5D6E-409C-BE32-E72D297353CC}">
              <c16:uniqueId val="{00000000-239A-4E25-AC6A-CE50861FC22F}"/>
            </c:ext>
          </c:extLst>
        </c:ser>
        <c:ser>
          <c:idx val="1"/>
          <c:order val="1"/>
          <c:tx>
            <c:strRef>
              <c:f>Sheet2!$C$1</c:f>
              <c:strCache>
                <c:ptCount val="1"/>
                <c:pt idx="0">
                  <c:v>2017-18</c:v>
                </c:pt>
              </c:strCache>
            </c:strRef>
          </c:tx>
          <c:spPr>
            <a:solidFill>
              <a:schemeClr val="accent2"/>
            </a:solidFill>
            <a:ln>
              <a:noFill/>
            </a:ln>
            <a:effectLst/>
          </c:spPr>
          <c:invertIfNegative val="0"/>
          <c:cat>
            <c:strRef>
              <c:f>Sheet2!$A$2:$A$7</c:f>
              <c:strCache>
                <c:ptCount val="6"/>
                <c:pt idx="0">
                  <c:v>Rental Income</c:v>
                </c:pt>
                <c:pt idx="1">
                  <c:v>Capitation Fees</c:v>
                </c:pt>
                <c:pt idx="2">
                  <c:v>Stores</c:v>
                </c:pt>
                <c:pt idx="3">
                  <c:v>Investments</c:v>
                </c:pt>
                <c:pt idx="4">
                  <c:v>Misc.</c:v>
                </c:pt>
                <c:pt idx="5">
                  <c:v>Grants, Donations, and Legacies</c:v>
                </c:pt>
              </c:strCache>
            </c:strRef>
          </c:cat>
          <c:val>
            <c:numRef>
              <c:f>Sheet2!$C$2:$C$7</c:f>
              <c:numCache>
                <c:formatCode>"£"#,##0</c:formatCode>
                <c:ptCount val="6"/>
                <c:pt idx="0">
                  <c:v>54462</c:v>
                </c:pt>
                <c:pt idx="1">
                  <c:v>40001</c:v>
                </c:pt>
                <c:pt idx="2">
                  <c:v>10595</c:v>
                </c:pt>
                <c:pt idx="3">
                  <c:v>6338</c:v>
                </c:pt>
                <c:pt idx="4">
                  <c:v>5726</c:v>
                </c:pt>
                <c:pt idx="5">
                  <c:v>3325</c:v>
                </c:pt>
              </c:numCache>
            </c:numRef>
          </c:val>
          <c:extLst>
            <c:ext xmlns:c16="http://schemas.microsoft.com/office/drawing/2014/chart" uri="{C3380CC4-5D6E-409C-BE32-E72D297353CC}">
              <c16:uniqueId val="{00000001-239A-4E25-AC6A-CE50861FC22F}"/>
            </c:ext>
          </c:extLst>
        </c:ser>
        <c:ser>
          <c:idx val="2"/>
          <c:order val="2"/>
          <c:tx>
            <c:strRef>
              <c:f>Sheet2!$D$1</c:f>
              <c:strCache>
                <c:ptCount val="1"/>
                <c:pt idx="0">
                  <c:v>2018-19</c:v>
                </c:pt>
              </c:strCache>
            </c:strRef>
          </c:tx>
          <c:spPr>
            <a:solidFill>
              <a:schemeClr val="accent3"/>
            </a:solidFill>
            <a:ln>
              <a:noFill/>
            </a:ln>
            <a:effectLst/>
          </c:spPr>
          <c:invertIfNegative val="0"/>
          <c:cat>
            <c:strRef>
              <c:f>Sheet2!$A$2:$A$7</c:f>
              <c:strCache>
                <c:ptCount val="6"/>
                <c:pt idx="0">
                  <c:v>Rental Income</c:v>
                </c:pt>
                <c:pt idx="1">
                  <c:v>Capitation Fees</c:v>
                </c:pt>
                <c:pt idx="2">
                  <c:v>Stores</c:v>
                </c:pt>
                <c:pt idx="3">
                  <c:v>Investments</c:v>
                </c:pt>
                <c:pt idx="4">
                  <c:v>Misc.</c:v>
                </c:pt>
                <c:pt idx="5">
                  <c:v>Grants, Donations, and Legacies</c:v>
                </c:pt>
              </c:strCache>
            </c:strRef>
          </c:cat>
          <c:val>
            <c:numRef>
              <c:f>Sheet2!$D$2:$D$7</c:f>
              <c:numCache>
                <c:formatCode>"£"#,##0</c:formatCode>
                <c:ptCount val="6"/>
                <c:pt idx="0">
                  <c:v>57830</c:v>
                </c:pt>
                <c:pt idx="1">
                  <c:v>34691</c:v>
                </c:pt>
                <c:pt idx="2">
                  <c:v>11134</c:v>
                </c:pt>
                <c:pt idx="3">
                  <c:v>6597</c:v>
                </c:pt>
                <c:pt idx="4">
                  <c:v>3553</c:v>
                </c:pt>
                <c:pt idx="5">
                  <c:v>8200</c:v>
                </c:pt>
              </c:numCache>
            </c:numRef>
          </c:val>
          <c:extLst>
            <c:ext xmlns:c16="http://schemas.microsoft.com/office/drawing/2014/chart" uri="{C3380CC4-5D6E-409C-BE32-E72D297353CC}">
              <c16:uniqueId val="{00000002-239A-4E25-AC6A-CE50861FC22F}"/>
            </c:ext>
          </c:extLst>
        </c:ser>
        <c:ser>
          <c:idx val="3"/>
          <c:order val="3"/>
          <c:tx>
            <c:strRef>
              <c:f>Sheet2!$E$1</c:f>
              <c:strCache>
                <c:ptCount val="1"/>
                <c:pt idx="0">
                  <c:v>2019-20</c:v>
                </c:pt>
              </c:strCache>
            </c:strRef>
          </c:tx>
          <c:spPr>
            <a:solidFill>
              <a:schemeClr val="accent4"/>
            </a:solidFill>
            <a:ln>
              <a:noFill/>
            </a:ln>
            <a:effectLst/>
          </c:spPr>
          <c:invertIfNegative val="0"/>
          <c:cat>
            <c:strRef>
              <c:f>Sheet2!$A$2:$A$7</c:f>
              <c:strCache>
                <c:ptCount val="6"/>
                <c:pt idx="0">
                  <c:v>Rental Income</c:v>
                </c:pt>
                <c:pt idx="1">
                  <c:v>Capitation Fees</c:v>
                </c:pt>
                <c:pt idx="2">
                  <c:v>Stores</c:v>
                </c:pt>
                <c:pt idx="3">
                  <c:v>Investments</c:v>
                </c:pt>
                <c:pt idx="4">
                  <c:v>Misc.</c:v>
                </c:pt>
                <c:pt idx="5">
                  <c:v>Grants, Donations, and Legacies</c:v>
                </c:pt>
              </c:strCache>
            </c:strRef>
          </c:cat>
          <c:val>
            <c:numRef>
              <c:f>Sheet2!$E$2:$E$7</c:f>
              <c:numCache>
                <c:formatCode>"£"#,##0</c:formatCode>
                <c:ptCount val="6"/>
                <c:pt idx="0">
                  <c:v>68275</c:v>
                </c:pt>
                <c:pt idx="1">
                  <c:v>30720</c:v>
                </c:pt>
                <c:pt idx="2">
                  <c:v>6676</c:v>
                </c:pt>
                <c:pt idx="3">
                  <c:v>7369</c:v>
                </c:pt>
                <c:pt idx="4">
                  <c:v>7510</c:v>
                </c:pt>
                <c:pt idx="5">
                  <c:v>28140</c:v>
                </c:pt>
              </c:numCache>
            </c:numRef>
          </c:val>
          <c:extLst>
            <c:ext xmlns:c16="http://schemas.microsoft.com/office/drawing/2014/chart" uri="{C3380CC4-5D6E-409C-BE32-E72D297353CC}">
              <c16:uniqueId val="{00000003-239A-4E25-AC6A-CE50861FC22F}"/>
            </c:ext>
          </c:extLst>
        </c:ser>
        <c:ser>
          <c:idx val="4"/>
          <c:order val="4"/>
          <c:tx>
            <c:strRef>
              <c:f>Sheet2!$F$1</c:f>
              <c:strCache>
                <c:ptCount val="1"/>
                <c:pt idx="0">
                  <c:v>2020-21</c:v>
                </c:pt>
              </c:strCache>
            </c:strRef>
          </c:tx>
          <c:spPr>
            <a:solidFill>
              <a:schemeClr val="accent5"/>
            </a:solidFill>
            <a:ln>
              <a:noFill/>
            </a:ln>
            <a:effectLst/>
          </c:spPr>
          <c:invertIfNegative val="0"/>
          <c:cat>
            <c:strRef>
              <c:f>Sheet2!$A$2:$A$7</c:f>
              <c:strCache>
                <c:ptCount val="6"/>
                <c:pt idx="0">
                  <c:v>Rental Income</c:v>
                </c:pt>
                <c:pt idx="1">
                  <c:v>Capitation Fees</c:v>
                </c:pt>
                <c:pt idx="2">
                  <c:v>Stores</c:v>
                </c:pt>
                <c:pt idx="3">
                  <c:v>Investments</c:v>
                </c:pt>
                <c:pt idx="4">
                  <c:v>Misc.</c:v>
                </c:pt>
                <c:pt idx="5">
                  <c:v>Grants, Donations, and Legacies</c:v>
                </c:pt>
              </c:strCache>
            </c:strRef>
          </c:cat>
          <c:val>
            <c:numRef>
              <c:f>Sheet2!$F$2:$F$7</c:f>
              <c:numCache>
                <c:formatCode>"£"#,##0</c:formatCode>
                <c:ptCount val="6"/>
                <c:pt idx="0">
                  <c:v>69191</c:v>
                </c:pt>
                <c:pt idx="1">
                  <c:v>12300</c:v>
                </c:pt>
                <c:pt idx="2">
                  <c:v>3550</c:v>
                </c:pt>
                <c:pt idx="3">
                  <c:v>2641</c:v>
                </c:pt>
                <c:pt idx="4">
                  <c:v>6432</c:v>
                </c:pt>
                <c:pt idx="5">
                  <c:v>33063</c:v>
                </c:pt>
              </c:numCache>
            </c:numRef>
          </c:val>
          <c:extLst>
            <c:ext xmlns:c16="http://schemas.microsoft.com/office/drawing/2014/chart" uri="{C3380CC4-5D6E-409C-BE32-E72D297353CC}">
              <c16:uniqueId val="{00000004-239A-4E25-AC6A-CE50861FC22F}"/>
            </c:ext>
          </c:extLst>
        </c:ser>
        <c:ser>
          <c:idx val="5"/>
          <c:order val="5"/>
          <c:tx>
            <c:strRef>
              <c:f>Sheet2!$G$1</c:f>
              <c:strCache>
                <c:ptCount val="1"/>
                <c:pt idx="0">
                  <c:v>2021-22</c:v>
                </c:pt>
              </c:strCache>
            </c:strRef>
          </c:tx>
          <c:spPr>
            <a:solidFill>
              <a:schemeClr val="accent6"/>
            </a:solidFill>
            <a:ln>
              <a:noFill/>
            </a:ln>
            <a:effectLst/>
          </c:spPr>
          <c:invertIfNegative val="0"/>
          <c:cat>
            <c:strRef>
              <c:f>Sheet2!$A$2:$A$7</c:f>
              <c:strCache>
                <c:ptCount val="6"/>
                <c:pt idx="0">
                  <c:v>Rental Income</c:v>
                </c:pt>
                <c:pt idx="1">
                  <c:v>Capitation Fees</c:v>
                </c:pt>
                <c:pt idx="2">
                  <c:v>Stores</c:v>
                </c:pt>
                <c:pt idx="3">
                  <c:v>Investments</c:v>
                </c:pt>
                <c:pt idx="4">
                  <c:v>Misc.</c:v>
                </c:pt>
                <c:pt idx="5">
                  <c:v>Grants, Donations, and Legacies</c:v>
                </c:pt>
              </c:strCache>
            </c:strRef>
          </c:cat>
          <c:val>
            <c:numRef>
              <c:f>Sheet2!$G$2:$G$7</c:f>
              <c:numCache>
                <c:formatCode>"£"#,##0</c:formatCode>
                <c:ptCount val="6"/>
                <c:pt idx="0">
                  <c:v>74045</c:v>
                </c:pt>
                <c:pt idx="1">
                  <c:v>11065</c:v>
                </c:pt>
                <c:pt idx="2">
                  <c:v>11221</c:v>
                </c:pt>
                <c:pt idx="3">
                  <c:v>3771</c:v>
                </c:pt>
                <c:pt idx="4">
                  <c:v>5867</c:v>
                </c:pt>
                <c:pt idx="5">
                  <c:v>8099</c:v>
                </c:pt>
              </c:numCache>
            </c:numRef>
          </c:val>
          <c:extLst>
            <c:ext xmlns:c16="http://schemas.microsoft.com/office/drawing/2014/chart" uri="{C3380CC4-5D6E-409C-BE32-E72D297353CC}">
              <c16:uniqueId val="{00000005-239A-4E25-AC6A-CE50861FC22F}"/>
            </c:ext>
          </c:extLst>
        </c:ser>
        <c:ser>
          <c:idx val="6"/>
          <c:order val="6"/>
          <c:tx>
            <c:strRef>
              <c:f>Sheet2!$H$1</c:f>
              <c:strCache>
                <c:ptCount val="1"/>
                <c:pt idx="0">
                  <c:v>2022-23</c:v>
                </c:pt>
              </c:strCache>
            </c:strRef>
          </c:tx>
          <c:spPr>
            <a:solidFill>
              <a:schemeClr val="accent1">
                <a:lumMod val="60000"/>
              </a:schemeClr>
            </a:solidFill>
            <a:ln>
              <a:noFill/>
            </a:ln>
            <a:effectLst/>
          </c:spPr>
          <c:invertIfNegative val="0"/>
          <c:cat>
            <c:strRef>
              <c:f>Sheet2!$A$2:$A$7</c:f>
              <c:strCache>
                <c:ptCount val="6"/>
                <c:pt idx="0">
                  <c:v>Rental Income</c:v>
                </c:pt>
                <c:pt idx="1">
                  <c:v>Capitation Fees</c:v>
                </c:pt>
                <c:pt idx="2">
                  <c:v>Stores</c:v>
                </c:pt>
                <c:pt idx="3">
                  <c:v>Investments</c:v>
                </c:pt>
                <c:pt idx="4">
                  <c:v>Misc.</c:v>
                </c:pt>
                <c:pt idx="5">
                  <c:v>Grants, Donations, and Legacies</c:v>
                </c:pt>
              </c:strCache>
            </c:strRef>
          </c:cat>
          <c:val>
            <c:numRef>
              <c:f>Sheet2!$H$2:$H$7</c:f>
              <c:numCache>
                <c:formatCode>"£"#,##0</c:formatCode>
                <c:ptCount val="6"/>
                <c:pt idx="0">
                  <c:v>75080</c:v>
                </c:pt>
                <c:pt idx="1">
                  <c:v>25588</c:v>
                </c:pt>
                <c:pt idx="2">
                  <c:v>6667</c:v>
                </c:pt>
                <c:pt idx="3">
                  <c:v>3578</c:v>
                </c:pt>
                <c:pt idx="4">
                  <c:v>2087</c:v>
                </c:pt>
                <c:pt idx="5">
                  <c:v>2366</c:v>
                </c:pt>
              </c:numCache>
            </c:numRef>
          </c:val>
          <c:extLst>
            <c:ext xmlns:c16="http://schemas.microsoft.com/office/drawing/2014/chart" uri="{C3380CC4-5D6E-409C-BE32-E72D297353CC}">
              <c16:uniqueId val="{00000006-239A-4E25-AC6A-CE50861FC22F}"/>
            </c:ext>
          </c:extLst>
        </c:ser>
        <c:ser>
          <c:idx val="7"/>
          <c:order val="7"/>
          <c:tx>
            <c:strRef>
              <c:f>Sheet2!$I$1</c:f>
              <c:strCache>
                <c:ptCount val="1"/>
                <c:pt idx="0">
                  <c:v>2023-24</c:v>
                </c:pt>
              </c:strCache>
            </c:strRef>
          </c:tx>
          <c:spPr>
            <a:solidFill>
              <a:schemeClr val="accent2">
                <a:lumMod val="60000"/>
              </a:schemeClr>
            </a:solidFill>
            <a:ln>
              <a:noFill/>
            </a:ln>
            <a:effectLst/>
          </c:spPr>
          <c:invertIfNegative val="0"/>
          <c:cat>
            <c:strRef>
              <c:f>Sheet2!$A$2:$A$7</c:f>
              <c:strCache>
                <c:ptCount val="6"/>
                <c:pt idx="0">
                  <c:v>Rental Income</c:v>
                </c:pt>
                <c:pt idx="1">
                  <c:v>Capitation Fees</c:v>
                </c:pt>
                <c:pt idx="2">
                  <c:v>Stores</c:v>
                </c:pt>
                <c:pt idx="3">
                  <c:v>Investments</c:v>
                </c:pt>
                <c:pt idx="4">
                  <c:v>Misc.</c:v>
                </c:pt>
                <c:pt idx="5">
                  <c:v>Grants, Donations, and Legacies</c:v>
                </c:pt>
              </c:strCache>
            </c:strRef>
          </c:cat>
          <c:val>
            <c:numRef>
              <c:f>Sheet2!$I$2:$I$7</c:f>
              <c:numCache>
                <c:formatCode>"£"#,##0</c:formatCode>
                <c:ptCount val="6"/>
                <c:pt idx="0">
                  <c:v>80789</c:v>
                </c:pt>
                <c:pt idx="1">
                  <c:v>22670</c:v>
                </c:pt>
                <c:pt idx="2">
                  <c:v>7927</c:v>
                </c:pt>
                <c:pt idx="3">
                  <c:v>3854</c:v>
                </c:pt>
                <c:pt idx="4">
                  <c:v>3498</c:v>
                </c:pt>
                <c:pt idx="5">
                  <c:v>1922</c:v>
                </c:pt>
              </c:numCache>
            </c:numRef>
          </c:val>
          <c:extLst>
            <c:ext xmlns:c16="http://schemas.microsoft.com/office/drawing/2014/chart" uri="{C3380CC4-5D6E-409C-BE32-E72D297353CC}">
              <c16:uniqueId val="{00000007-239A-4E25-AC6A-CE50861FC22F}"/>
            </c:ext>
          </c:extLst>
        </c:ser>
        <c:dLbls>
          <c:showLegendKey val="0"/>
          <c:showVal val="0"/>
          <c:showCatName val="0"/>
          <c:showSerName val="0"/>
          <c:showPercent val="0"/>
          <c:showBubbleSize val="0"/>
        </c:dLbls>
        <c:gapWidth val="219"/>
        <c:overlap val="-27"/>
        <c:axId val="598598616"/>
        <c:axId val="598596456"/>
      </c:barChart>
      <c:catAx>
        <c:axId val="59859861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Century Gothic" panose="020B0502020202020204" pitchFamily="34" charset="0"/>
                <a:ea typeface="+mn-ea"/>
                <a:cs typeface="+mn-cs"/>
              </a:defRPr>
            </a:pPr>
            <a:endParaRPr lang="en-US"/>
          </a:p>
        </c:txPr>
        <c:crossAx val="598596456"/>
        <c:crosses val="autoZero"/>
        <c:auto val="1"/>
        <c:lblAlgn val="ctr"/>
        <c:lblOffset val="100"/>
        <c:noMultiLvlLbl val="0"/>
      </c:catAx>
      <c:valAx>
        <c:axId val="598596456"/>
        <c:scaling>
          <c:orientation val="minMax"/>
        </c:scaling>
        <c:delete val="0"/>
        <c:axPos val="l"/>
        <c:majorGridlines>
          <c:spPr>
            <a:ln w="9525" cap="flat" cmpd="sng" algn="ctr">
              <a:solidFill>
                <a:schemeClr val="tx1">
                  <a:lumMod val="15000"/>
                  <a:lumOff val="85000"/>
                </a:schemeClr>
              </a:solidFill>
              <a:round/>
            </a:ln>
            <a:effectLst/>
          </c:spPr>
        </c:majorGridlines>
        <c:numFmt formatCode="&quot;£&quot;#,##0" sourceLinked="1"/>
        <c:majorTickMark val="none"/>
        <c:minorTickMark val="none"/>
        <c:tickLblPos val="nextTo"/>
        <c:spPr>
          <a:noFill/>
          <a:ln>
            <a:noFill/>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Century Gothic" panose="020B0502020202020204" pitchFamily="34" charset="0"/>
                <a:ea typeface="+mn-ea"/>
                <a:cs typeface="+mn-cs"/>
              </a:defRPr>
            </a:pPr>
            <a:endParaRPr lang="en-US"/>
          </a:p>
        </c:txPr>
        <c:crossAx val="598598616"/>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800" b="0" i="0" u="none" strike="noStrike" kern="1200" baseline="0">
              <a:solidFill>
                <a:schemeClr val="tx1">
                  <a:lumMod val="65000"/>
                  <a:lumOff val="35000"/>
                </a:schemeClr>
              </a:solidFill>
              <a:latin typeface="Century Gothic" panose="020B0502020202020204" pitchFamily="34" charset="0"/>
              <a:ea typeface="+mn-ea"/>
              <a:cs typeface="+mn-cs"/>
            </a:defRPr>
          </a:pPr>
          <a:endParaRPr lang="en-US"/>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sz="1800">
          <a:latin typeface="Century Gothic" panose="020B0502020202020204" pitchFamily="34" charset="0"/>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Sheet2!$B$12</c:f>
              <c:strCache>
                <c:ptCount val="1"/>
                <c:pt idx="0">
                  <c:v>2016-17</c:v>
                </c:pt>
              </c:strCache>
            </c:strRef>
          </c:tx>
          <c:spPr>
            <a:solidFill>
              <a:schemeClr val="accent1"/>
            </a:solidFill>
            <a:ln>
              <a:noFill/>
            </a:ln>
            <a:effectLst/>
          </c:spPr>
          <c:invertIfNegative val="0"/>
          <c:cat>
            <c:strRef>
              <c:f>Sheet2!$A$13:$A$19</c:f>
              <c:strCache>
                <c:ptCount val="7"/>
                <c:pt idx="0">
                  <c:v>Salaries and Related Costs</c:v>
                </c:pt>
                <c:pt idx="1">
                  <c:v>NHQ Building Costs</c:v>
                </c:pt>
                <c:pt idx="2">
                  <c:v>Administrative Costs</c:v>
                </c:pt>
                <c:pt idx="3">
                  <c:v>Materials Purchased</c:v>
                </c:pt>
                <c:pt idx="4">
                  <c:v>Insurance</c:v>
                </c:pt>
                <c:pt idx="5">
                  <c:v>Depreciation</c:v>
                </c:pt>
                <c:pt idx="6">
                  <c:v>Misc</c:v>
                </c:pt>
              </c:strCache>
            </c:strRef>
          </c:cat>
          <c:val>
            <c:numRef>
              <c:f>Sheet2!$B$13:$B$19</c:f>
              <c:numCache>
                <c:formatCode>"£"#,##0</c:formatCode>
                <c:ptCount val="7"/>
                <c:pt idx="0">
                  <c:v>106832</c:v>
                </c:pt>
                <c:pt idx="1">
                  <c:v>21611</c:v>
                </c:pt>
                <c:pt idx="2">
                  <c:v>41913</c:v>
                </c:pt>
                <c:pt idx="3">
                  <c:v>14170</c:v>
                </c:pt>
                <c:pt idx="4">
                  <c:v>8255</c:v>
                </c:pt>
                <c:pt idx="5">
                  <c:v>4469</c:v>
                </c:pt>
                <c:pt idx="6">
                  <c:v>4598</c:v>
                </c:pt>
              </c:numCache>
            </c:numRef>
          </c:val>
          <c:extLst>
            <c:ext xmlns:c16="http://schemas.microsoft.com/office/drawing/2014/chart" uri="{C3380CC4-5D6E-409C-BE32-E72D297353CC}">
              <c16:uniqueId val="{00000000-4D77-4F2E-B005-3125AE3FF1CA}"/>
            </c:ext>
          </c:extLst>
        </c:ser>
        <c:ser>
          <c:idx val="1"/>
          <c:order val="1"/>
          <c:tx>
            <c:strRef>
              <c:f>Sheet2!$C$12</c:f>
              <c:strCache>
                <c:ptCount val="1"/>
                <c:pt idx="0">
                  <c:v>2017-18</c:v>
                </c:pt>
              </c:strCache>
            </c:strRef>
          </c:tx>
          <c:spPr>
            <a:solidFill>
              <a:schemeClr val="accent2"/>
            </a:solidFill>
            <a:ln>
              <a:noFill/>
            </a:ln>
            <a:effectLst/>
          </c:spPr>
          <c:invertIfNegative val="0"/>
          <c:cat>
            <c:strRef>
              <c:f>Sheet2!$A$13:$A$19</c:f>
              <c:strCache>
                <c:ptCount val="7"/>
                <c:pt idx="0">
                  <c:v>Salaries and Related Costs</c:v>
                </c:pt>
                <c:pt idx="1">
                  <c:v>NHQ Building Costs</c:v>
                </c:pt>
                <c:pt idx="2">
                  <c:v>Administrative Costs</c:v>
                </c:pt>
                <c:pt idx="3">
                  <c:v>Materials Purchased</c:v>
                </c:pt>
                <c:pt idx="4">
                  <c:v>Insurance</c:v>
                </c:pt>
                <c:pt idx="5">
                  <c:v>Depreciation</c:v>
                </c:pt>
                <c:pt idx="6">
                  <c:v>Misc</c:v>
                </c:pt>
              </c:strCache>
            </c:strRef>
          </c:cat>
          <c:val>
            <c:numRef>
              <c:f>Sheet2!$C$13:$C$19</c:f>
              <c:numCache>
                <c:formatCode>"£"#,##0</c:formatCode>
                <c:ptCount val="7"/>
                <c:pt idx="0">
                  <c:v>80155</c:v>
                </c:pt>
                <c:pt idx="1">
                  <c:v>22762</c:v>
                </c:pt>
                <c:pt idx="2">
                  <c:v>28512</c:v>
                </c:pt>
                <c:pt idx="3">
                  <c:v>10482</c:v>
                </c:pt>
                <c:pt idx="4">
                  <c:v>7207</c:v>
                </c:pt>
                <c:pt idx="5">
                  <c:v>2729</c:v>
                </c:pt>
                <c:pt idx="6">
                  <c:v>5038</c:v>
                </c:pt>
              </c:numCache>
            </c:numRef>
          </c:val>
          <c:extLst>
            <c:ext xmlns:c16="http://schemas.microsoft.com/office/drawing/2014/chart" uri="{C3380CC4-5D6E-409C-BE32-E72D297353CC}">
              <c16:uniqueId val="{00000001-4D77-4F2E-B005-3125AE3FF1CA}"/>
            </c:ext>
          </c:extLst>
        </c:ser>
        <c:ser>
          <c:idx val="2"/>
          <c:order val="2"/>
          <c:tx>
            <c:strRef>
              <c:f>Sheet2!$D$12</c:f>
              <c:strCache>
                <c:ptCount val="1"/>
                <c:pt idx="0">
                  <c:v>2018-19</c:v>
                </c:pt>
              </c:strCache>
            </c:strRef>
          </c:tx>
          <c:spPr>
            <a:solidFill>
              <a:schemeClr val="accent3"/>
            </a:solidFill>
            <a:ln>
              <a:noFill/>
            </a:ln>
            <a:effectLst/>
          </c:spPr>
          <c:invertIfNegative val="0"/>
          <c:cat>
            <c:strRef>
              <c:f>Sheet2!$A$13:$A$19</c:f>
              <c:strCache>
                <c:ptCount val="7"/>
                <c:pt idx="0">
                  <c:v>Salaries and Related Costs</c:v>
                </c:pt>
                <c:pt idx="1">
                  <c:v>NHQ Building Costs</c:v>
                </c:pt>
                <c:pt idx="2">
                  <c:v>Administrative Costs</c:v>
                </c:pt>
                <c:pt idx="3">
                  <c:v>Materials Purchased</c:v>
                </c:pt>
                <c:pt idx="4">
                  <c:v>Insurance</c:v>
                </c:pt>
                <c:pt idx="5">
                  <c:v>Depreciation</c:v>
                </c:pt>
                <c:pt idx="6">
                  <c:v>Misc</c:v>
                </c:pt>
              </c:strCache>
            </c:strRef>
          </c:cat>
          <c:val>
            <c:numRef>
              <c:f>Sheet2!$D$13:$D$19</c:f>
              <c:numCache>
                <c:formatCode>"£"#,##0</c:formatCode>
                <c:ptCount val="7"/>
                <c:pt idx="0">
                  <c:v>52771</c:v>
                </c:pt>
                <c:pt idx="1">
                  <c:v>19862</c:v>
                </c:pt>
                <c:pt idx="2">
                  <c:v>18155</c:v>
                </c:pt>
                <c:pt idx="3">
                  <c:v>7146</c:v>
                </c:pt>
                <c:pt idx="4">
                  <c:v>7966</c:v>
                </c:pt>
                <c:pt idx="5">
                  <c:v>2549</c:v>
                </c:pt>
                <c:pt idx="6">
                  <c:v>3987</c:v>
                </c:pt>
              </c:numCache>
            </c:numRef>
          </c:val>
          <c:extLst>
            <c:ext xmlns:c16="http://schemas.microsoft.com/office/drawing/2014/chart" uri="{C3380CC4-5D6E-409C-BE32-E72D297353CC}">
              <c16:uniqueId val="{00000002-4D77-4F2E-B005-3125AE3FF1CA}"/>
            </c:ext>
          </c:extLst>
        </c:ser>
        <c:ser>
          <c:idx val="3"/>
          <c:order val="3"/>
          <c:tx>
            <c:strRef>
              <c:f>Sheet2!$E$12</c:f>
              <c:strCache>
                <c:ptCount val="1"/>
                <c:pt idx="0">
                  <c:v>2019-20</c:v>
                </c:pt>
              </c:strCache>
            </c:strRef>
          </c:tx>
          <c:spPr>
            <a:solidFill>
              <a:schemeClr val="accent4"/>
            </a:solidFill>
            <a:ln>
              <a:noFill/>
            </a:ln>
            <a:effectLst/>
          </c:spPr>
          <c:invertIfNegative val="0"/>
          <c:cat>
            <c:strRef>
              <c:f>Sheet2!$A$13:$A$19</c:f>
              <c:strCache>
                <c:ptCount val="7"/>
                <c:pt idx="0">
                  <c:v>Salaries and Related Costs</c:v>
                </c:pt>
                <c:pt idx="1">
                  <c:v>NHQ Building Costs</c:v>
                </c:pt>
                <c:pt idx="2">
                  <c:v>Administrative Costs</c:v>
                </c:pt>
                <c:pt idx="3">
                  <c:v>Materials Purchased</c:v>
                </c:pt>
                <c:pt idx="4">
                  <c:v>Insurance</c:v>
                </c:pt>
                <c:pt idx="5">
                  <c:v>Depreciation</c:v>
                </c:pt>
                <c:pt idx="6">
                  <c:v>Misc</c:v>
                </c:pt>
              </c:strCache>
            </c:strRef>
          </c:cat>
          <c:val>
            <c:numRef>
              <c:f>Sheet2!$E$13:$E$19</c:f>
              <c:numCache>
                <c:formatCode>"£"#,##0</c:formatCode>
                <c:ptCount val="7"/>
                <c:pt idx="0">
                  <c:v>56317</c:v>
                </c:pt>
                <c:pt idx="1">
                  <c:v>36095</c:v>
                </c:pt>
                <c:pt idx="2">
                  <c:v>15945</c:v>
                </c:pt>
                <c:pt idx="3">
                  <c:v>7868</c:v>
                </c:pt>
                <c:pt idx="4">
                  <c:v>6761</c:v>
                </c:pt>
                <c:pt idx="5">
                  <c:v>2395</c:v>
                </c:pt>
                <c:pt idx="6">
                  <c:v>2264</c:v>
                </c:pt>
              </c:numCache>
            </c:numRef>
          </c:val>
          <c:extLst>
            <c:ext xmlns:c16="http://schemas.microsoft.com/office/drawing/2014/chart" uri="{C3380CC4-5D6E-409C-BE32-E72D297353CC}">
              <c16:uniqueId val="{00000003-4D77-4F2E-B005-3125AE3FF1CA}"/>
            </c:ext>
          </c:extLst>
        </c:ser>
        <c:ser>
          <c:idx val="4"/>
          <c:order val="4"/>
          <c:tx>
            <c:strRef>
              <c:f>Sheet2!$F$12</c:f>
              <c:strCache>
                <c:ptCount val="1"/>
                <c:pt idx="0">
                  <c:v>2020-21</c:v>
                </c:pt>
              </c:strCache>
            </c:strRef>
          </c:tx>
          <c:spPr>
            <a:solidFill>
              <a:schemeClr val="accent5"/>
            </a:solidFill>
            <a:ln>
              <a:noFill/>
            </a:ln>
            <a:effectLst/>
          </c:spPr>
          <c:invertIfNegative val="0"/>
          <c:cat>
            <c:strRef>
              <c:f>Sheet2!$A$13:$A$19</c:f>
              <c:strCache>
                <c:ptCount val="7"/>
                <c:pt idx="0">
                  <c:v>Salaries and Related Costs</c:v>
                </c:pt>
                <c:pt idx="1">
                  <c:v>NHQ Building Costs</c:v>
                </c:pt>
                <c:pt idx="2">
                  <c:v>Administrative Costs</c:v>
                </c:pt>
                <c:pt idx="3">
                  <c:v>Materials Purchased</c:v>
                </c:pt>
                <c:pt idx="4">
                  <c:v>Insurance</c:v>
                </c:pt>
                <c:pt idx="5">
                  <c:v>Depreciation</c:v>
                </c:pt>
                <c:pt idx="6">
                  <c:v>Misc</c:v>
                </c:pt>
              </c:strCache>
            </c:strRef>
          </c:cat>
          <c:val>
            <c:numRef>
              <c:f>Sheet2!$F$13:$F$19</c:f>
              <c:numCache>
                <c:formatCode>"£"#,##0</c:formatCode>
                <c:ptCount val="7"/>
                <c:pt idx="0">
                  <c:v>49757</c:v>
                </c:pt>
                <c:pt idx="1">
                  <c:v>26585</c:v>
                </c:pt>
                <c:pt idx="2">
                  <c:v>26971</c:v>
                </c:pt>
                <c:pt idx="3">
                  <c:v>17305</c:v>
                </c:pt>
                <c:pt idx="4">
                  <c:v>8389</c:v>
                </c:pt>
                <c:pt idx="5">
                  <c:v>2265</c:v>
                </c:pt>
                <c:pt idx="6">
                  <c:v>5553</c:v>
                </c:pt>
              </c:numCache>
            </c:numRef>
          </c:val>
          <c:extLst>
            <c:ext xmlns:c16="http://schemas.microsoft.com/office/drawing/2014/chart" uri="{C3380CC4-5D6E-409C-BE32-E72D297353CC}">
              <c16:uniqueId val="{00000004-4D77-4F2E-B005-3125AE3FF1CA}"/>
            </c:ext>
          </c:extLst>
        </c:ser>
        <c:ser>
          <c:idx val="5"/>
          <c:order val="5"/>
          <c:tx>
            <c:strRef>
              <c:f>Sheet2!$G$12</c:f>
              <c:strCache>
                <c:ptCount val="1"/>
                <c:pt idx="0">
                  <c:v>2021-22</c:v>
                </c:pt>
              </c:strCache>
            </c:strRef>
          </c:tx>
          <c:spPr>
            <a:solidFill>
              <a:schemeClr val="accent6"/>
            </a:solidFill>
            <a:ln>
              <a:noFill/>
            </a:ln>
            <a:effectLst/>
          </c:spPr>
          <c:invertIfNegative val="0"/>
          <c:cat>
            <c:strRef>
              <c:f>Sheet2!$A$13:$A$19</c:f>
              <c:strCache>
                <c:ptCount val="7"/>
                <c:pt idx="0">
                  <c:v>Salaries and Related Costs</c:v>
                </c:pt>
                <c:pt idx="1">
                  <c:v>NHQ Building Costs</c:v>
                </c:pt>
                <c:pt idx="2">
                  <c:v>Administrative Costs</c:v>
                </c:pt>
                <c:pt idx="3">
                  <c:v>Materials Purchased</c:v>
                </c:pt>
                <c:pt idx="4">
                  <c:v>Insurance</c:v>
                </c:pt>
                <c:pt idx="5">
                  <c:v>Depreciation</c:v>
                </c:pt>
                <c:pt idx="6">
                  <c:v>Misc</c:v>
                </c:pt>
              </c:strCache>
            </c:strRef>
          </c:cat>
          <c:val>
            <c:numRef>
              <c:f>Sheet2!$G$13:$G$19</c:f>
              <c:numCache>
                <c:formatCode>"£"#,##0</c:formatCode>
                <c:ptCount val="7"/>
                <c:pt idx="0">
                  <c:v>52019</c:v>
                </c:pt>
                <c:pt idx="1">
                  <c:v>30659</c:v>
                </c:pt>
                <c:pt idx="2">
                  <c:v>26590</c:v>
                </c:pt>
                <c:pt idx="3">
                  <c:v>13124</c:v>
                </c:pt>
                <c:pt idx="4">
                  <c:v>8645</c:v>
                </c:pt>
                <c:pt idx="5">
                  <c:v>2385</c:v>
                </c:pt>
                <c:pt idx="6">
                  <c:v>2494</c:v>
                </c:pt>
              </c:numCache>
            </c:numRef>
          </c:val>
          <c:extLst>
            <c:ext xmlns:c16="http://schemas.microsoft.com/office/drawing/2014/chart" uri="{C3380CC4-5D6E-409C-BE32-E72D297353CC}">
              <c16:uniqueId val="{00000005-4D77-4F2E-B005-3125AE3FF1CA}"/>
            </c:ext>
          </c:extLst>
        </c:ser>
        <c:ser>
          <c:idx val="6"/>
          <c:order val="6"/>
          <c:tx>
            <c:strRef>
              <c:f>Sheet2!$H$12</c:f>
              <c:strCache>
                <c:ptCount val="1"/>
                <c:pt idx="0">
                  <c:v>2022-23</c:v>
                </c:pt>
              </c:strCache>
            </c:strRef>
          </c:tx>
          <c:spPr>
            <a:solidFill>
              <a:schemeClr val="accent1">
                <a:lumMod val="60000"/>
              </a:schemeClr>
            </a:solidFill>
            <a:ln>
              <a:noFill/>
            </a:ln>
            <a:effectLst/>
          </c:spPr>
          <c:invertIfNegative val="0"/>
          <c:cat>
            <c:strRef>
              <c:f>Sheet2!$A$13:$A$19</c:f>
              <c:strCache>
                <c:ptCount val="7"/>
                <c:pt idx="0">
                  <c:v>Salaries and Related Costs</c:v>
                </c:pt>
                <c:pt idx="1">
                  <c:v>NHQ Building Costs</c:v>
                </c:pt>
                <c:pt idx="2">
                  <c:v>Administrative Costs</c:v>
                </c:pt>
                <c:pt idx="3">
                  <c:v>Materials Purchased</c:v>
                </c:pt>
                <c:pt idx="4">
                  <c:v>Insurance</c:v>
                </c:pt>
                <c:pt idx="5">
                  <c:v>Depreciation</c:v>
                </c:pt>
                <c:pt idx="6">
                  <c:v>Misc</c:v>
                </c:pt>
              </c:strCache>
            </c:strRef>
          </c:cat>
          <c:val>
            <c:numRef>
              <c:f>Sheet2!$H$13:$H$19</c:f>
              <c:numCache>
                <c:formatCode>"£"#,##0</c:formatCode>
                <c:ptCount val="7"/>
                <c:pt idx="0">
                  <c:v>56491</c:v>
                </c:pt>
                <c:pt idx="1">
                  <c:v>22375</c:v>
                </c:pt>
                <c:pt idx="2">
                  <c:v>20692</c:v>
                </c:pt>
                <c:pt idx="3">
                  <c:v>6580</c:v>
                </c:pt>
                <c:pt idx="4">
                  <c:v>7487</c:v>
                </c:pt>
                <c:pt idx="5">
                  <c:v>2256</c:v>
                </c:pt>
                <c:pt idx="6">
                  <c:v>855</c:v>
                </c:pt>
              </c:numCache>
            </c:numRef>
          </c:val>
          <c:extLst>
            <c:ext xmlns:c16="http://schemas.microsoft.com/office/drawing/2014/chart" uri="{C3380CC4-5D6E-409C-BE32-E72D297353CC}">
              <c16:uniqueId val="{00000006-4D77-4F2E-B005-3125AE3FF1CA}"/>
            </c:ext>
          </c:extLst>
        </c:ser>
        <c:ser>
          <c:idx val="7"/>
          <c:order val="7"/>
          <c:tx>
            <c:strRef>
              <c:f>Sheet2!$I$12</c:f>
              <c:strCache>
                <c:ptCount val="1"/>
                <c:pt idx="0">
                  <c:v>2023-24</c:v>
                </c:pt>
              </c:strCache>
            </c:strRef>
          </c:tx>
          <c:spPr>
            <a:solidFill>
              <a:schemeClr val="accent2">
                <a:lumMod val="60000"/>
              </a:schemeClr>
            </a:solidFill>
            <a:ln>
              <a:noFill/>
            </a:ln>
            <a:effectLst/>
          </c:spPr>
          <c:invertIfNegative val="0"/>
          <c:cat>
            <c:strRef>
              <c:f>Sheet2!$A$13:$A$19</c:f>
              <c:strCache>
                <c:ptCount val="7"/>
                <c:pt idx="0">
                  <c:v>Salaries and Related Costs</c:v>
                </c:pt>
                <c:pt idx="1">
                  <c:v>NHQ Building Costs</c:v>
                </c:pt>
                <c:pt idx="2">
                  <c:v>Administrative Costs</c:v>
                </c:pt>
                <c:pt idx="3">
                  <c:v>Materials Purchased</c:v>
                </c:pt>
                <c:pt idx="4">
                  <c:v>Insurance</c:v>
                </c:pt>
                <c:pt idx="5">
                  <c:v>Depreciation</c:v>
                </c:pt>
                <c:pt idx="6">
                  <c:v>Misc</c:v>
                </c:pt>
              </c:strCache>
            </c:strRef>
          </c:cat>
          <c:val>
            <c:numRef>
              <c:f>Sheet2!$I$13:$I$19</c:f>
              <c:numCache>
                <c:formatCode>"£"#,##0</c:formatCode>
                <c:ptCount val="7"/>
                <c:pt idx="0">
                  <c:v>61584</c:v>
                </c:pt>
                <c:pt idx="1">
                  <c:v>35617</c:v>
                </c:pt>
                <c:pt idx="2">
                  <c:v>31282</c:v>
                </c:pt>
                <c:pt idx="3">
                  <c:v>10008</c:v>
                </c:pt>
                <c:pt idx="4">
                  <c:v>8659</c:v>
                </c:pt>
                <c:pt idx="5">
                  <c:v>2146</c:v>
                </c:pt>
                <c:pt idx="6">
                  <c:v>1641</c:v>
                </c:pt>
              </c:numCache>
            </c:numRef>
          </c:val>
          <c:extLst>
            <c:ext xmlns:c16="http://schemas.microsoft.com/office/drawing/2014/chart" uri="{C3380CC4-5D6E-409C-BE32-E72D297353CC}">
              <c16:uniqueId val="{00000007-4D77-4F2E-B005-3125AE3FF1CA}"/>
            </c:ext>
          </c:extLst>
        </c:ser>
        <c:dLbls>
          <c:showLegendKey val="0"/>
          <c:showVal val="0"/>
          <c:showCatName val="0"/>
          <c:showSerName val="0"/>
          <c:showPercent val="0"/>
          <c:showBubbleSize val="0"/>
        </c:dLbls>
        <c:gapWidth val="219"/>
        <c:overlap val="-27"/>
        <c:axId val="598595376"/>
        <c:axId val="598596096"/>
      </c:barChart>
      <c:catAx>
        <c:axId val="5985953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Century Gothic" panose="020B0502020202020204" pitchFamily="34" charset="0"/>
                <a:ea typeface="+mn-ea"/>
                <a:cs typeface="+mn-cs"/>
              </a:defRPr>
            </a:pPr>
            <a:endParaRPr lang="en-US"/>
          </a:p>
        </c:txPr>
        <c:crossAx val="598596096"/>
        <c:crosses val="autoZero"/>
        <c:auto val="1"/>
        <c:lblAlgn val="ctr"/>
        <c:lblOffset val="100"/>
        <c:noMultiLvlLbl val="0"/>
      </c:catAx>
      <c:valAx>
        <c:axId val="598596096"/>
        <c:scaling>
          <c:orientation val="minMax"/>
        </c:scaling>
        <c:delete val="0"/>
        <c:axPos val="l"/>
        <c:majorGridlines>
          <c:spPr>
            <a:ln w="9525" cap="flat" cmpd="sng" algn="ctr">
              <a:solidFill>
                <a:schemeClr val="tx1">
                  <a:lumMod val="15000"/>
                  <a:lumOff val="85000"/>
                </a:schemeClr>
              </a:solidFill>
              <a:round/>
            </a:ln>
            <a:effectLst/>
          </c:spPr>
        </c:majorGridlines>
        <c:numFmt formatCode="&quot;£&quot;#,##0"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Century Gothic" panose="020B0502020202020204" pitchFamily="34" charset="0"/>
                <a:ea typeface="+mn-ea"/>
                <a:cs typeface="+mn-cs"/>
              </a:defRPr>
            </a:pPr>
            <a:endParaRPr lang="en-US"/>
          </a:p>
        </c:txPr>
        <c:crossAx val="598595376"/>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Century Gothic" panose="020B0502020202020204" pitchFamily="34" charset="0"/>
              <a:ea typeface="+mn-ea"/>
              <a:cs typeface="+mn-cs"/>
            </a:defRPr>
          </a:pPr>
          <a:endParaRPr lang="en-US"/>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sz="1600">
          <a:latin typeface="Century Gothic" panose="020B0502020202020204" pitchFamily="34" charset="0"/>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8997630887328102"/>
          <c:y val="4.1580221678164553E-2"/>
          <c:w val="0.71002369112671893"/>
          <c:h val="0.80743377965081331"/>
        </c:manualLayout>
      </c:layout>
      <c:barChart>
        <c:barDir val="col"/>
        <c:grouping val="clustered"/>
        <c:varyColors val="0"/>
        <c:ser>
          <c:idx val="0"/>
          <c:order val="0"/>
          <c:tx>
            <c:strRef>
              <c:f>Sheet2!$A$24</c:f>
              <c:strCache>
                <c:ptCount val="1"/>
                <c:pt idx="0">
                  <c:v>Income Minus Expenditure</c:v>
                </c:pt>
              </c:strCache>
            </c:strRef>
          </c:tx>
          <c:spPr>
            <a:solidFill>
              <a:schemeClr val="accent1"/>
            </a:solidFill>
            <a:ln>
              <a:noFill/>
            </a:ln>
            <a:effectLst/>
          </c:spPr>
          <c:invertIfNegative val="0"/>
          <c:cat>
            <c:strRef>
              <c:f>Sheet2!$B$23:$I$23</c:f>
              <c:strCache>
                <c:ptCount val="8"/>
                <c:pt idx="0">
                  <c:v>2016-17</c:v>
                </c:pt>
                <c:pt idx="1">
                  <c:v>2017-18</c:v>
                </c:pt>
                <c:pt idx="2">
                  <c:v>2018-19</c:v>
                </c:pt>
                <c:pt idx="3">
                  <c:v>2019-20</c:v>
                </c:pt>
                <c:pt idx="4">
                  <c:v>2020-21</c:v>
                </c:pt>
                <c:pt idx="5">
                  <c:v>2021-22</c:v>
                </c:pt>
                <c:pt idx="6">
                  <c:v>2022-23</c:v>
                </c:pt>
                <c:pt idx="7">
                  <c:v>2023-24</c:v>
                </c:pt>
              </c:strCache>
            </c:strRef>
          </c:cat>
          <c:val>
            <c:numRef>
              <c:f>Sheet2!$B$24:$I$24</c:f>
              <c:numCache>
                <c:formatCode>"£"#,##0</c:formatCode>
                <c:ptCount val="8"/>
                <c:pt idx="0">
                  <c:v>-69857</c:v>
                </c:pt>
                <c:pt idx="1">
                  <c:v>-36438</c:v>
                </c:pt>
                <c:pt idx="2">
                  <c:v>9569</c:v>
                </c:pt>
                <c:pt idx="3">
                  <c:v>21045</c:v>
                </c:pt>
                <c:pt idx="4">
                  <c:v>-9648</c:v>
                </c:pt>
                <c:pt idx="5">
                  <c:v>-21848</c:v>
                </c:pt>
                <c:pt idx="6">
                  <c:v>-1370</c:v>
                </c:pt>
                <c:pt idx="7">
                  <c:v>-30277</c:v>
                </c:pt>
              </c:numCache>
            </c:numRef>
          </c:val>
          <c:extLst>
            <c:ext xmlns:c16="http://schemas.microsoft.com/office/drawing/2014/chart" uri="{C3380CC4-5D6E-409C-BE32-E72D297353CC}">
              <c16:uniqueId val="{00000000-8464-4721-AED3-92C092BB93FB}"/>
            </c:ext>
          </c:extLst>
        </c:ser>
        <c:dLbls>
          <c:showLegendKey val="0"/>
          <c:showVal val="0"/>
          <c:showCatName val="0"/>
          <c:showSerName val="0"/>
          <c:showPercent val="0"/>
          <c:showBubbleSize val="0"/>
        </c:dLbls>
        <c:gapWidth val="150"/>
        <c:axId val="601598032"/>
        <c:axId val="598597896"/>
      </c:barChart>
      <c:catAx>
        <c:axId val="60159803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Century Gothic" panose="020B0502020202020204" pitchFamily="34" charset="0"/>
                <a:ea typeface="+mn-ea"/>
                <a:cs typeface="+mn-cs"/>
              </a:defRPr>
            </a:pPr>
            <a:endParaRPr lang="en-US"/>
          </a:p>
        </c:txPr>
        <c:crossAx val="598597896"/>
        <c:crosses val="autoZero"/>
        <c:auto val="1"/>
        <c:lblAlgn val="ctr"/>
        <c:lblOffset val="100"/>
        <c:tickLblSkip val="1"/>
        <c:noMultiLvlLbl val="0"/>
      </c:catAx>
      <c:valAx>
        <c:axId val="598597896"/>
        <c:scaling>
          <c:orientation val="minMax"/>
        </c:scaling>
        <c:delete val="0"/>
        <c:axPos val="l"/>
        <c:majorGridlines>
          <c:spPr>
            <a:ln w="9525" cap="flat" cmpd="sng" algn="ctr">
              <a:solidFill>
                <a:schemeClr val="tx1">
                  <a:lumMod val="15000"/>
                  <a:lumOff val="85000"/>
                </a:schemeClr>
              </a:solidFill>
              <a:round/>
            </a:ln>
            <a:effectLst/>
          </c:spPr>
        </c:majorGridlines>
        <c:numFmt formatCode="&quot;£&quot;#,##0" sourceLinked="1"/>
        <c:majorTickMark val="none"/>
        <c:minorTickMark val="none"/>
        <c:tickLblPos val="nextTo"/>
        <c:spPr>
          <a:noFill/>
          <a:ln>
            <a:noFill/>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Century Gothic" panose="020B0502020202020204" pitchFamily="34" charset="0"/>
                <a:ea typeface="+mn-ea"/>
                <a:cs typeface="+mn-cs"/>
              </a:defRPr>
            </a:pPr>
            <a:endParaRPr lang="en-US"/>
          </a:p>
        </c:txPr>
        <c:crossAx val="601598032"/>
        <c:crosses val="autoZero"/>
        <c:crossBetween val="between"/>
      </c:valAx>
      <c:dTable>
        <c:showHorzBorder val="1"/>
        <c:showVertBorder val="1"/>
        <c:showOutline val="1"/>
        <c:showKeys val="1"/>
        <c:spPr>
          <a:noFill/>
          <a:ln w="9525" cap="flat" cmpd="sng" algn="ctr">
            <a:noFill/>
            <a:round/>
          </a:ln>
          <a:effectLst/>
        </c:spPr>
        <c:txPr>
          <a:bodyPr rot="0" spcFirstLastPara="1" vertOverflow="ellipsis" vert="horz" wrap="square" anchor="ctr" anchorCtr="1"/>
          <a:lstStyle/>
          <a:p>
            <a:pPr rtl="0">
              <a:defRPr sz="1800" b="0" i="0" u="none" strike="noStrike" kern="1200" baseline="0">
                <a:solidFill>
                  <a:schemeClr val="tx1">
                    <a:lumMod val="65000"/>
                    <a:lumOff val="35000"/>
                  </a:schemeClr>
                </a:solidFill>
                <a:latin typeface="Century Gothic" panose="020B0502020202020204" pitchFamily="34" charset="0"/>
                <a:ea typeface="+mn-ea"/>
                <a:cs typeface="+mn-cs"/>
              </a:defRPr>
            </a:pPr>
            <a:endParaRPr lang="en-US"/>
          </a:p>
        </c:txPr>
      </c:dTable>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sz="1800">
          <a:latin typeface="Century Gothic" panose="020B0502020202020204" pitchFamily="34" charset="0"/>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A874AD2-EBA1-4096-89FF-731DE24A3B71}" type="datetimeFigureOut">
              <a:rPr lang="en-GB" smtClean="0"/>
              <a:t>07/05/2025</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BE7133E-0FDC-4F3F-9783-E05A2560CFB9}" type="slidenum">
              <a:rPr lang="en-GB" smtClean="0"/>
              <a:t>‹#›</a:t>
            </a:fld>
            <a:endParaRPr lang="en-GB"/>
          </a:p>
        </p:txBody>
      </p:sp>
    </p:spTree>
    <p:extLst>
      <p:ext uri="{BB962C8B-B14F-4D97-AF65-F5344CB8AC3E}">
        <p14:creationId xmlns:p14="http://schemas.microsoft.com/office/powerpoint/2010/main" val="4356206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lnSpc>
                <a:spcPct val="107000"/>
              </a:lnSpc>
              <a:spcAft>
                <a:spcPts val="800"/>
              </a:spcAft>
              <a:buNone/>
            </a:pPr>
            <a:r>
              <a:rPr lang="en-GB" sz="1800" dirty="0">
                <a:effectLst/>
                <a:latin typeface="Century Gothic" panose="020B0502020202020204" pitchFamily="34" charset="0"/>
                <a:ea typeface="Calibri" panose="020F0502020204030204" pitchFamily="34" charset="0"/>
                <a:cs typeface="Times New Roman" panose="02020603050405020304" pitchFamily="18" charset="0"/>
              </a:rPr>
              <a:t>Each year, the CLCGB is obliged to produce a set of accounts for the Charity Commission, which are presented to the AGM for approval.</a:t>
            </a:r>
          </a:p>
          <a:p>
            <a:pPr algn="just">
              <a:lnSpc>
                <a:spcPct val="107000"/>
              </a:lnSpc>
              <a:spcAft>
                <a:spcPts val="800"/>
              </a:spcAft>
              <a:buNone/>
            </a:pPr>
            <a:endParaRPr lang="en-GB" sz="1800" dirty="0">
              <a:effectLst/>
              <a:latin typeface="Century Gothic" panose="020B0502020202020204" pitchFamily="34" charset="0"/>
              <a:ea typeface="Calibri" panose="020F0502020204030204" pitchFamily="34" charset="0"/>
              <a:cs typeface="Times New Roman" panose="02020603050405020304" pitchFamily="18" charset="0"/>
            </a:endParaRPr>
          </a:p>
          <a:p>
            <a:pPr algn="just">
              <a:lnSpc>
                <a:spcPct val="107000"/>
              </a:lnSpc>
              <a:spcAft>
                <a:spcPts val="800"/>
              </a:spcAft>
              <a:buNone/>
            </a:pPr>
            <a:r>
              <a:rPr lang="en-GB" sz="1800" dirty="0">
                <a:effectLst/>
                <a:latin typeface="Century Gothic" panose="020B0502020202020204" pitchFamily="34" charset="0"/>
                <a:ea typeface="Calibri" panose="020F0502020204030204" pitchFamily="34" charset="0"/>
                <a:cs typeface="Times New Roman" panose="02020603050405020304" pitchFamily="18" charset="0"/>
              </a:rPr>
              <a:t>We have produced this additional report to better explain the accounts and to condense almost 30 pages into a few slides.</a:t>
            </a:r>
          </a:p>
          <a:p>
            <a:pPr algn="just">
              <a:lnSpc>
                <a:spcPct val="107000"/>
              </a:lnSpc>
              <a:spcAft>
                <a:spcPts val="800"/>
              </a:spcAft>
              <a:buNone/>
            </a:pPr>
            <a:endParaRPr lang="en-GB" sz="1800" dirty="0">
              <a:effectLst/>
              <a:latin typeface="Century Gothic" panose="020B0502020202020204" pitchFamily="34" charset="0"/>
              <a:ea typeface="Calibri" panose="020F0502020204030204" pitchFamily="34" charset="0"/>
              <a:cs typeface="Times New Roman" panose="02020603050405020304" pitchFamily="18" charset="0"/>
            </a:endParaRPr>
          </a:p>
          <a:p>
            <a:pPr algn="just">
              <a:lnSpc>
                <a:spcPct val="107000"/>
              </a:lnSpc>
              <a:spcAft>
                <a:spcPts val="800"/>
              </a:spcAft>
              <a:buNone/>
            </a:pPr>
            <a:r>
              <a:rPr lang="en-GB" sz="1800" dirty="0">
                <a:effectLst/>
                <a:latin typeface="Century Gothic" panose="020B0502020202020204" pitchFamily="34" charset="0"/>
                <a:ea typeface="Calibri" panose="020F0502020204030204" pitchFamily="34" charset="0"/>
                <a:cs typeface="Times New Roman" panose="02020603050405020304" pitchFamily="18" charset="0"/>
              </a:rPr>
              <a:t>We also hope this will provide some additional transparency into the CLCGB’s current financial position, and state what we plan to do in the future in relation to our finances.</a:t>
            </a:r>
          </a:p>
          <a:p>
            <a:pPr algn="just">
              <a:lnSpc>
                <a:spcPct val="107000"/>
              </a:lnSpc>
              <a:spcAft>
                <a:spcPts val="800"/>
              </a:spcAft>
              <a:buNone/>
            </a:pP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GB" sz="1800" dirty="0">
                <a:effectLst/>
                <a:latin typeface="Century Gothic" panose="020B0502020202020204" pitchFamily="34" charset="0"/>
                <a:ea typeface="Calibri" panose="020F0502020204030204" pitchFamily="34" charset="0"/>
                <a:cs typeface="Times New Roman" panose="02020603050405020304" pitchFamily="18" charset="0"/>
              </a:rPr>
              <a:t>The accounts being referred to in this report relate to the 2023-2024 year. This is the most recent full Brigade Year and is dated from 1</a:t>
            </a:r>
            <a:r>
              <a:rPr lang="en-GB" sz="1800" baseline="30000" dirty="0">
                <a:effectLst/>
                <a:latin typeface="Century Gothic" panose="020B0502020202020204" pitchFamily="34" charset="0"/>
                <a:ea typeface="Calibri" panose="020F0502020204030204" pitchFamily="34" charset="0"/>
                <a:cs typeface="Times New Roman" panose="02020603050405020304" pitchFamily="18" charset="0"/>
              </a:rPr>
              <a:t>st</a:t>
            </a:r>
            <a:r>
              <a:rPr lang="en-GB" sz="1800" dirty="0">
                <a:effectLst/>
                <a:latin typeface="Century Gothic" panose="020B0502020202020204" pitchFamily="34" charset="0"/>
                <a:ea typeface="Calibri" panose="020F0502020204030204" pitchFamily="34" charset="0"/>
                <a:cs typeface="Times New Roman" panose="02020603050405020304" pitchFamily="18" charset="0"/>
              </a:rPr>
              <a:t> September 2023 until 31</a:t>
            </a:r>
            <a:r>
              <a:rPr lang="en-GB" sz="1800" baseline="30000" dirty="0">
                <a:effectLst/>
                <a:latin typeface="Century Gothic" panose="020B0502020202020204" pitchFamily="34" charset="0"/>
                <a:ea typeface="Calibri" panose="020F0502020204030204" pitchFamily="34" charset="0"/>
                <a:cs typeface="Times New Roman" panose="02020603050405020304" pitchFamily="18" charset="0"/>
              </a:rPr>
              <a:t>st</a:t>
            </a:r>
            <a:r>
              <a:rPr lang="en-GB" sz="1800" dirty="0">
                <a:effectLst/>
                <a:latin typeface="Century Gothic" panose="020B0502020202020204" pitchFamily="34" charset="0"/>
                <a:ea typeface="Calibri" panose="020F0502020204030204" pitchFamily="34" charset="0"/>
                <a:cs typeface="Times New Roman" panose="02020603050405020304" pitchFamily="18" charset="0"/>
              </a:rPr>
              <a:t> August 2024.</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0BE7133E-0FDC-4F3F-9783-E05A2560CFB9}" type="slidenum">
              <a:rPr lang="en-GB" smtClean="0"/>
              <a:t>1</a:t>
            </a:fld>
            <a:endParaRPr lang="en-GB"/>
          </a:p>
        </p:txBody>
      </p:sp>
    </p:spTree>
    <p:extLst>
      <p:ext uri="{BB962C8B-B14F-4D97-AF65-F5344CB8AC3E}">
        <p14:creationId xmlns:p14="http://schemas.microsoft.com/office/powerpoint/2010/main" val="32903994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u="sng" dirty="0"/>
              <a:t>Where does NHQs money come from?</a:t>
            </a:r>
          </a:p>
          <a:p>
            <a:endParaRPr lang="en-GB" dirty="0"/>
          </a:p>
          <a:p>
            <a:pPr algn="just">
              <a:lnSpc>
                <a:spcPct val="107000"/>
              </a:lnSpc>
              <a:spcAft>
                <a:spcPts val="800"/>
              </a:spcAft>
              <a:buNone/>
            </a:pPr>
            <a:r>
              <a:rPr lang="en-GB" sz="1800" dirty="0">
                <a:effectLst/>
                <a:latin typeface="Century Gothic" panose="020B0502020202020204" pitchFamily="34" charset="0"/>
                <a:ea typeface="Calibri" panose="020F0502020204030204" pitchFamily="34" charset="0"/>
                <a:cs typeface="Times New Roman" panose="02020603050405020304" pitchFamily="18" charset="0"/>
              </a:rPr>
              <a:t>This chart shows a breakdown of CLCGB’s income for one year (1</a:t>
            </a:r>
            <a:r>
              <a:rPr lang="en-GB" sz="1800" baseline="30000" dirty="0">
                <a:effectLst/>
                <a:latin typeface="Century Gothic" panose="020B0502020202020204" pitchFamily="34" charset="0"/>
                <a:ea typeface="Calibri" panose="020F0502020204030204" pitchFamily="34" charset="0"/>
                <a:cs typeface="Times New Roman" panose="02020603050405020304" pitchFamily="18" charset="0"/>
              </a:rPr>
              <a:t>st</a:t>
            </a:r>
            <a:r>
              <a:rPr lang="en-GB" sz="1800" dirty="0">
                <a:effectLst/>
                <a:latin typeface="Century Gothic" panose="020B0502020202020204" pitchFamily="34" charset="0"/>
                <a:ea typeface="Calibri" panose="020F0502020204030204" pitchFamily="34" charset="0"/>
                <a:cs typeface="Times New Roman" panose="02020603050405020304" pitchFamily="18" charset="0"/>
              </a:rPr>
              <a:t> September 2023 – 31</a:t>
            </a:r>
            <a:r>
              <a:rPr lang="en-GB" sz="1800" baseline="30000" dirty="0">
                <a:effectLst/>
                <a:latin typeface="Century Gothic" panose="020B0502020202020204" pitchFamily="34" charset="0"/>
                <a:ea typeface="Calibri" panose="020F0502020204030204" pitchFamily="34" charset="0"/>
                <a:cs typeface="Times New Roman" panose="02020603050405020304" pitchFamily="18" charset="0"/>
              </a:rPr>
              <a:t>st</a:t>
            </a:r>
            <a:r>
              <a:rPr lang="en-GB" sz="1800" dirty="0">
                <a:effectLst/>
                <a:latin typeface="Century Gothic" panose="020B0502020202020204" pitchFamily="34" charset="0"/>
                <a:ea typeface="Calibri" panose="020F0502020204030204" pitchFamily="34" charset="0"/>
                <a:cs typeface="Times New Roman" panose="02020603050405020304" pitchFamily="18" charset="0"/>
              </a:rPr>
              <a:t> August 2024).</a:t>
            </a:r>
          </a:p>
          <a:p>
            <a:pPr algn="just">
              <a:lnSpc>
                <a:spcPct val="107000"/>
              </a:lnSpc>
              <a:spcAft>
                <a:spcPts val="800"/>
              </a:spcAft>
              <a:buNone/>
            </a:pPr>
            <a:endParaRPr lang="en-GB" sz="1800" dirty="0">
              <a:effectLst/>
              <a:latin typeface="Century Gothic" panose="020B0502020202020204" pitchFamily="34" charset="0"/>
              <a:ea typeface="Calibri" panose="020F0502020204030204" pitchFamily="34" charset="0"/>
              <a:cs typeface="Times New Roman" panose="02020603050405020304" pitchFamily="18" charset="0"/>
            </a:endParaRPr>
          </a:p>
          <a:p>
            <a:pPr algn="just">
              <a:lnSpc>
                <a:spcPct val="107000"/>
              </a:lnSpc>
              <a:spcAft>
                <a:spcPts val="800"/>
              </a:spcAft>
              <a:buNone/>
            </a:pPr>
            <a:r>
              <a:rPr lang="en-GB" sz="1800" dirty="0">
                <a:effectLst/>
                <a:latin typeface="Century Gothic" panose="020B0502020202020204" pitchFamily="34" charset="0"/>
                <a:ea typeface="Calibri" panose="020F0502020204030204" pitchFamily="34" charset="0"/>
                <a:cs typeface="Times New Roman" panose="02020603050405020304" pitchFamily="18" charset="0"/>
              </a:rPr>
              <a:t>The total amount received was </a:t>
            </a:r>
            <a:r>
              <a:rPr lang="en-GB" sz="1800" b="1" dirty="0">
                <a:effectLst/>
                <a:latin typeface="Century Gothic" panose="020B0502020202020204" pitchFamily="34" charset="0"/>
                <a:ea typeface="Calibri" panose="020F0502020204030204" pitchFamily="34" charset="0"/>
                <a:cs typeface="Times New Roman" panose="02020603050405020304" pitchFamily="18" charset="0"/>
              </a:rPr>
              <a:t>£120,660</a:t>
            </a:r>
          </a:p>
          <a:p>
            <a:pPr algn="just">
              <a:lnSpc>
                <a:spcPct val="107000"/>
              </a:lnSpc>
              <a:spcAft>
                <a:spcPts val="800"/>
              </a:spcAft>
              <a:buNone/>
            </a:pPr>
            <a:endParaRPr lang="en-GB" sz="1800" b="1" dirty="0">
              <a:effectLst/>
              <a:latin typeface="Century Gothic" panose="020B0502020202020204" pitchFamily="34" charset="0"/>
              <a:ea typeface="Calibri" panose="020F0502020204030204" pitchFamily="34" charset="0"/>
              <a:cs typeface="Times New Roman" panose="02020603050405020304" pitchFamily="18" charset="0"/>
            </a:endParaRPr>
          </a:p>
          <a:p>
            <a:pPr algn="just">
              <a:lnSpc>
                <a:spcPct val="107000"/>
              </a:lnSpc>
              <a:spcAft>
                <a:spcPts val="800"/>
              </a:spcAft>
              <a:buNone/>
            </a:pPr>
            <a:r>
              <a:rPr lang="en-GB" sz="1800" dirty="0">
                <a:effectLst/>
                <a:latin typeface="Century Gothic" panose="020B0502020202020204" pitchFamily="34" charset="0"/>
                <a:ea typeface="Calibri" panose="020F0502020204030204" pitchFamily="34" charset="0"/>
                <a:cs typeface="Times New Roman" panose="02020603050405020304" pitchFamily="18" charset="0"/>
              </a:rPr>
              <a:t>As many will know, we own our NHQ building and rent out its residential centre and spare offices to third parties. This was our biggest source of income and now accounts for over 2/3rds of our income.</a:t>
            </a:r>
          </a:p>
          <a:p>
            <a:pPr algn="just">
              <a:lnSpc>
                <a:spcPct val="107000"/>
              </a:lnSpc>
              <a:spcAft>
                <a:spcPts val="800"/>
              </a:spcAft>
              <a:buNone/>
            </a:pPr>
            <a:endParaRPr lang="en-GB" sz="1800" dirty="0">
              <a:effectLst/>
              <a:latin typeface="Century Gothic" panose="020B0502020202020204" pitchFamily="34" charset="0"/>
              <a:ea typeface="Calibri" panose="020F0502020204030204" pitchFamily="34" charset="0"/>
              <a:cs typeface="Times New Roman" panose="02020603050405020304" pitchFamily="18" charset="0"/>
            </a:endParaRPr>
          </a:p>
          <a:p>
            <a:pPr algn="just">
              <a:lnSpc>
                <a:spcPct val="107000"/>
              </a:lnSpc>
              <a:spcAft>
                <a:spcPts val="800"/>
              </a:spcAft>
              <a:buNone/>
            </a:pPr>
            <a:r>
              <a:rPr lang="en-GB" sz="1800" dirty="0">
                <a:effectLst/>
                <a:latin typeface="Century Gothic" panose="020B0502020202020204" pitchFamily="34" charset="0"/>
                <a:ea typeface="Calibri" panose="020F0502020204030204" pitchFamily="34" charset="0"/>
                <a:cs typeface="Times New Roman" panose="02020603050405020304" pitchFamily="18" charset="0"/>
              </a:rPr>
              <a:t>The amount of money we received from “Capitation Fees” continues to fall and now provides less than a fifth of our income.</a:t>
            </a:r>
          </a:p>
          <a:p>
            <a:pPr algn="just">
              <a:lnSpc>
                <a:spcPct val="107000"/>
              </a:lnSpc>
              <a:spcAft>
                <a:spcPts val="800"/>
              </a:spcAft>
              <a:buNone/>
            </a:pPr>
            <a:endParaRPr lang="en-GB" sz="1800" dirty="0">
              <a:effectLst/>
              <a:latin typeface="Century Gothic" panose="020B0502020202020204" pitchFamily="34" charset="0"/>
              <a:ea typeface="Calibri" panose="020F0502020204030204" pitchFamily="34" charset="0"/>
              <a:cs typeface="Times New Roman" panose="02020603050405020304" pitchFamily="18" charset="0"/>
            </a:endParaRPr>
          </a:p>
          <a:p>
            <a:pPr algn="just">
              <a:lnSpc>
                <a:spcPct val="107000"/>
              </a:lnSpc>
              <a:spcAft>
                <a:spcPts val="800"/>
              </a:spcAft>
              <a:buNone/>
            </a:pPr>
            <a:r>
              <a:rPr lang="en-GB" sz="1800" dirty="0">
                <a:effectLst/>
                <a:latin typeface="Century Gothic" panose="020B0502020202020204" pitchFamily="34" charset="0"/>
                <a:ea typeface="Calibri" panose="020F0502020204030204" pitchFamily="34" charset="0"/>
                <a:cs typeface="Times New Roman" panose="02020603050405020304" pitchFamily="18" charset="0"/>
              </a:rPr>
              <a:t>“Stores” income was not profit, but instead just the total income received through sales of Stores items and uniform.</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sp>
        <p:nvSpPr>
          <p:cNvPr id="4" name="Slide Number Placeholder 3"/>
          <p:cNvSpPr>
            <a:spLocks noGrp="1"/>
          </p:cNvSpPr>
          <p:nvPr>
            <p:ph type="sldNum" sz="quarter" idx="5"/>
          </p:nvPr>
        </p:nvSpPr>
        <p:spPr/>
        <p:txBody>
          <a:bodyPr/>
          <a:lstStyle/>
          <a:p>
            <a:fld id="{0BE7133E-0FDC-4F3F-9783-E05A2560CFB9}" type="slidenum">
              <a:rPr lang="en-GB" smtClean="0"/>
              <a:t>2</a:t>
            </a:fld>
            <a:endParaRPr lang="en-GB"/>
          </a:p>
        </p:txBody>
      </p:sp>
    </p:spTree>
    <p:extLst>
      <p:ext uri="{BB962C8B-B14F-4D97-AF65-F5344CB8AC3E}">
        <p14:creationId xmlns:p14="http://schemas.microsoft.com/office/powerpoint/2010/main" val="16610111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lnSpc>
                <a:spcPct val="107000"/>
              </a:lnSpc>
              <a:spcAft>
                <a:spcPts val="800"/>
              </a:spcAft>
              <a:buNone/>
            </a:pPr>
            <a:r>
              <a:rPr lang="en-GB" sz="1800" b="1" u="sng" dirty="0">
                <a:effectLst/>
                <a:latin typeface="Century Gothic" panose="020B0502020202020204" pitchFamily="34" charset="0"/>
                <a:ea typeface="Calibri" panose="020F0502020204030204" pitchFamily="34" charset="0"/>
                <a:cs typeface="Times New Roman" panose="02020603050405020304" pitchFamily="18" charset="0"/>
              </a:rPr>
              <a:t>What Does NHQ Spend Its Money On?</a:t>
            </a:r>
            <a:endParaRPr lang="en-GB" sz="1800" b="1" dirty="0">
              <a:effectLst/>
              <a:latin typeface="Century Gothic" panose="020B0502020202020204" pitchFamily="34" charset="0"/>
              <a:ea typeface="Calibri" panose="020F0502020204030204" pitchFamily="34" charset="0"/>
              <a:cs typeface="Times New Roman" panose="02020603050405020304" pitchFamily="18" charset="0"/>
            </a:endParaRPr>
          </a:p>
          <a:p>
            <a:pPr algn="just">
              <a:lnSpc>
                <a:spcPct val="107000"/>
              </a:lnSpc>
              <a:spcAft>
                <a:spcPts val="800"/>
              </a:spcAft>
              <a:buNone/>
            </a:pPr>
            <a:endParaRPr lang="en-GB" sz="1800" dirty="0">
              <a:effectLst/>
              <a:latin typeface="Century Gothic" panose="020B0502020202020204" pitchFamily="34" charset="0"/>
              <a:ea typeface="Calibri" panose="020F0502020204030204" pitchFamily="34" charset="0"/>
              <a:cs typeface="Times New Roman" panose="02020603050405020304" pitchFamily="18" charset="0"/>
            </a:endParaRPr>
          </a:p>
          <a:p>
            <a:pPr algn="just">
              <a:lnSpc>
                <a:spcPct val="107000"/>
              </a:lnSpc>
              <a:spcAft>
                <a:spcPts val="800"/>
              </a:spcAft>
              <a:buNone/>
            </a:pPr>
            <a:r>
              <a:rPr lang="en-GB" sz="1800" dirty="0">
                <a:effectLst/>
                <a:latin typeface="Century Gothic" panose="020B0502020202020204" pitchFamily="34" charset="0"/>
                <a:ea typeface="Calibri" panose="020F0502020204030204" pitchFamily="34" charset="0"/>
                <a:cs typeface="Times New Roman" panose="02020603050405020304" pitchFamily="18" charset="0"/>
              </a:rPr>
              <a:t>The above chart shows a breakdown of CLCGB’s expenditure for one year (1</a:t>
            </a:r>
            <a:r>
              <a:rPr lang="en-GB" sz="1800" baseline="30000" dirty="0">
                <a:effectLst/>
                <a:latin typeface="Century Gothic" panose="020B0502020202020204" pitchFamily="34" charset="0"/>
                <a:ea typeface="Calibri" panose="020F0502020204030204" pitchFamily="34" charset="0"/>
                <a:cs typeface="Times New Roman" panose="02020603050405020304" pitchFamily="18" charset="0"/>
              </a:rPr>
              <a:t>st</a:t>
            </a:r>
            <a:r>
              <a:rPr lang="en-GB" sz="1800" dirty="0">
                <a:effectLst/>
                <a:latin typeface="Century Gothic" panose="020B0502020202020204" pitchFamily="34" charset="0"/>
                <a:ea typeface="Calibri" panose="020F0502020204030204" pitchFamily="34" charset="0"/>
                <a:cs typeface="Times New Roman" panose="02020603050405020304" pitchFamily="18" charset="0"/>
              </a:rPr>
              <a:t> September 2023 – 31</a:t>
            </a:r>
            <a:r>
              <a:rPr lang="en-GB" sz="1800" baseline="30000" dirty="0">
                <a:effectLst/>
                <a:latin typeface="Century Gothic" panose="020B0502020202020204" pitchFamily="34" charset="0"/>
                <a:ea typeface="Calibri" panose="020F0502020204030204" pitchFamily="34" charset="0"/>
                <a:cs typeface="Times New Roman" panose="02020603050405020304" pitchFamily="18" charset="0"/>
              </a:rPr>
              <a:t>st</a:t>
            </a:r>
            <a:r>
              <a:rPr lang="en-GB" sz="1800" dirty="0">
                <a:effectLst/>
                <a:latin typeface="Century Gothic" panose="020B0502020202020204" pitchFamily="34" charset="0"/>
                <a:ea typeface="Calibri" panose="020F0502020204030204" pitchFamily="34" charset="0"/>
                <a:cs typeface="Times New Roman" panose="02020603050405020304" pitchFamily="18" charset="0"/>
              </a:rPr>
              <a:t> August 2024).</a:t>
            </a:r>
          </a:p>
          <a:p>
            <a:pPr algn="just">
              <a:lnSpc>
                <a:spcPct val="107000"/>
              </a:lnSpc>
              <a:spcAft>
                <a:spcPts val="800"/>
              </a:spcAft>
              <a:buNone/>
            </a:pPr>
            <a:endParaRPr lang="en-GB" sz="1800" dirty="0">
              <a:effectLst/>
              <a:latin typeface="Century Gothic" panose="020B0502020202020204" pitchFamily="34" charset="0"/>
              <a:ea typeface="Calibri" panose="020F0502020204030204" pitchFamily="34" charset="0"/>
              <a:cs typeface="Times New Roman" panose="02020603050405020304" pitchFamily="18" charset="0"/>
            </a:endParaRPr>
          </a:p>
          <a:p>
            <a:pPr algn="just">
              <a:lnSpc>
                <a:spcPct val="107000"/>
              </a:lnSpc>
              <a:spcAft>
                <a:spcPts val="800"/>
              </a:spcAft>
              <a:buNone/>
            </a:pPr>
            <a:r>
              <a:rPr lang="en-GB" sz="1800" dirty="0">
                <a:effectLst/>
                <a:latin typeface="Century Gothic" panose="020B0502020202020204" pitchFamily="34" charset="0"/>
                <a:ea typeface="Calibri" panose="020F0502020204030204" pitchFamily="34" charset="0"/>
                <a:cs typeface="Times New Roman" panose="02020603050405020304" pitchFamily="18" charset="0"/>
              </a:rPr>
              <a:t>The total amount spent was </a:t>
            </a:r>
            <a:r>
              <a:rPr lang="en-GB" sz="1800" b="1" dirty="0">
                <a:effectLst/>
                <a:latin typeface="Century Gothic" panose="020B0502020202020204" pitchFamily="34" charset="0"/>
                <a:ea typeface="Calibri" panose="020F0502020204030204" pitchFamily="34" charset="0"/>
                <a:cs typeface="Times New Roman" panose="02020603050405020304" pitchFamily="18" charset="0"/>
              </a:rPr>
              <a:t>£150,937</a:t>
            </a:r>
            <a:r>
              <a:rPr lang="en-GB" sz="1800" dirty="0">
                <a:effectLst/>
                <a:latin typeface="Century Gothic" panose="020B0502020202020204" pitchFamily="34" charset="0"/>
                <a:ea typeface="Calibri" panose="020F0502020204030204" pitchFamily="34" charset="0"/>
                <a:cs typeface="Times New Roman" panose="02020603050405020304" pitchFamily="18" charset="0"/>
              </a:rPr>
              <a:t>.</a:t>
            </a:r>
          </a:p>
          <a:p>
            <a:pPr algn="just">
              <a:lnSpc>
                <a:spcPct val="107000"/>
              </a:lnSpc>
              <a:spcAft>
                <a:spcPts val="800"/>
              </a:spcAft>
              <a:buNone/>
            </a:pPr>
            <a:endParaRPr lang="en-GB" sz="1800" dirty="0">
              <a:effectLst/>
              <a:latin typeface="Century Gothic" panose="020B0502020202020204" pitchFamily="34" charset="0"/>
              <a:ea typeface="Calibri" panose="020F0502020204030204" pitchFamily="34" charset="0"/>
              <a:cs typeface="Times New Roman" panose="02020603050405020304" pitchFamily="18" charset="0"/>
            </a:endParaRPr>
          </a:p>
          <a:p>
            <a:pPr algn="just">
              <a:lnSpc>
                <a:spcPct val="107000"/>
              </a:lnSpc>
              <a:spcAft>
                <a:spcPts val="800"/>
              </a:spcAft>
              <a:buNone/>
            </a:pPr>
            <a:r>
              <a:rPr lang="en-GB" sz="1800" dirty="0">
                <a:effectLst/>
                <a:latin typeface="Century Gothic" panose="020B0502020202020204" pitchFamily="34" charset="0"/>
                <a:ea typeface="Calibri" panose="020F0502020204030204" pitchFamily="34" charset="0"/>
                <a:cs typeface="Times New Roman" panose="02020603050405020304" pitchFamily="18" charset="0"/>
              </a:rPr>
              <a:t>Our single biggest expense was “Salaries &amp; Related Costs” (including national insurance contributions, pension contributions etc.). This expense makes-up about 40% of our total spending.</a:t>
            </a:r>
          </a:p>
          <a:p>
            <a:pPr algn="just">
              <a:lnSpc>
                <a:spcPct val="107000"/>
              </a:lnSpc>
              <a:spcAft>
                <a:spcPts val="800"/>
              </a:spcAft>
              <a:buNone/>
            </a:pPr>
            <a:endParaRPr lang="en-GB" sz="1800" dirty="0">
              <a:effectLst/>
              <a:latin typeface="Century Gothic" panose="020B0502020202020204" pitchFamily="34" charset="0"/>
              <a:ea typeface="Calibri" panose="020F0502020204030204" pitchFamily="34" charset="0"/>
              <a:cs typeface="Times New Roman" panose="02020603050405020304" pitchFamily="18" charset="0"/>
            </a:endParaRPr>
          </a:p>
          <a:p>
            <a:pPr algn="just">
              <a:lnSpc>
                <a:spcPct val="107000"/>
              </a:lnSpc>
              <a:spcAft>
                <a:spcPts val="800"/>
              </a:spcAft>
              <a:buNone/>
            </a:pPr>
            <a:r>
              <a:rPr lang="en-GB" sz="1800" dirty="0">
                <a:effectLst/>
                <a:latin typeface="Century Gothic" panose="020B0502020202020204" pitchFamily="34" charset="0"/>
                <a:ea typeface="Calibri" panose="020F0502020204030204" pitchFamily="34" charset="0"/>
                <a:cs typeface="Times New Roman" panose="02020603050405020304" pitchFamily="18" charset="0"/>
              </a:rPr>
              <a:t>“NHQ Building Costs” relates specifically to the costs tied to the running of the building itself (including rates, bills, maintenance, gardening etc.). In this year, this included approx. £12k on fitting double-glazing, which should have long-term savings on our energy costs.</a:t>
            </a:r>
          </a:p>
          <a:p>
            <a:pPr algn="just">
              <a:lnSpc>
                <a:spcPct val="107000"/>
              </a:lnSpc>
              <a:spcAft>
                <a:spcPts val="800"/>
              </a:spcAft>
              <a:buNone/>
            </a:pPr>
            <a:endParaRPr lang="en-GB" sz="1800" dirty="0">
              <a:effectLst/>
              <a:latin typeface="Century Gothic" panose="020B0502020202020204" pitchFamily="34" charset="0"/>
              <a:ea typeface="Calibri" panose="020F0502020204030204" pitchFamily="34" charset="0"/>
              <a:cs typeface="Times New Roman" panose="02020603050405020304" pitchFamily="18" charset="0"/>
            </a:endParaRPr>
          </a:p>
          <a:p>
            <a:pPr algn="just">
              <a:lnSpc>
                <a:spcPct val="107000"/>
              </a:lnSpc>
              <a:spcAft>
                <a:spcPts val="800"/>
              </a:spcAft>
              <a:buNone/>
            </a:pPr>
            <a:r>
              <a:rPr lang="en-GB" sz="1800" dirty="0">
                <a:effectLst/>
                <a:latin typeface="Century Gothic" panose="020B0502020202020204" pitchFamily="34" charset="0"/>
                <a:ea typeface="Calibri" panose="020F0502020204030204" pitchFamily="34" charset="0"/>
                <a:cs typeface="Times New Roman" panose="02020603050405020304" pitchFamily="18" charset="0"/>
              </a:rPr>
              <a:t>“NHQ Administrative Costs” relates to expenditure that we would have to pay regardless of what building we operated from.</a:t>
            </a:r>
          </a:p>
          <a:p>
            <a:pPr algn="just">
              <a:lnSpc>
                <a:spcPct val="107000"/>
              </a:lnSpc>
              <a:spcAft>
                <a:spcPts val="800"/>
              </a:spcAft>
              <a:buNone/>
            </a:pPr>
            <a:endParaRPr lang="en-GB" sz="1800" dirty="0">
              <a:effectLst/>
              <a:latin typeface="Century Gothic" panose="020B0502020202020204" pitchFamily="34" charset="0"/>
              <a:ea typeface="Calibri" panose="020F0502020204030204" pitchFamily="34" charset="0"/>
              <a:cs typeface="Times New Roman" panose="02020603050405020304" pitchFamily="18" charset="0"/>
            </a:endParaRPr>
          </a:p>
          <a:p>
            <a:pPr algn="just">
              <a:lnSpc>
                <a:spcPct val="107000"/>
              </a:lnSpc>
              <a:spcAft>
                <a:spcPts val="800"/>
              </a:spcAft>
              <a:buNone/>
            </a:pPr>
            <a:r>
              <a:rPr lang="en-GB" sz="1800" dirty="0">
                <a:effectLst/>
                <a:latin typeface="Century Gothic" panose="020B0502020202020204" pitchFamily="34" charset="0"/>
                <a:ea typeface="Calibri" panose="020F0502020204030204" pitchFamily="34" charset="0"/>
                <a:cs typeface="Times New Roman" panose="02020603050405020304" pitchFamily="18" charset="0"/>
              </a:rPr>
              <a:t>“Materials Purchased” mainly relates to Stores items and uniform purchases from suppliers, but also office equipment.</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sp>
        <p:nvSpPr>
          <p:cNvPr id="4" name="Slide Number Placeholder 3"/>
          <p:cNvSpPr>
            <a:spLocks noGrp="1"/>
          </p:cNvSpPr>
          <p:nvPr>
            <p:ph type="sldNum" sz="quarter" idx="5"/>
          </p:nvPr>
        </p:nvSpPr>
        <p:spPr/>
        <p:txBody>
          <a:bodyPr/>
          <a:lstStyle/>
          <a:p>
            <a:fld id="{0BE7133E-0FDC-4F3F-9783-E05A2560CFB9}" type="slidenum">
              <a:rPr lang="en-GB" smtClean="0"/>
              <a:t>3</a:t>
            </a:fld>
            <a:endParaRPr lang="en-GB"/>
          </a:p>
        </p:txBody>
      </p:sp>
    </p:spTree>
    <p:extLst>
      <p:ext uri="{BB962C8B-B14F-4D97-AF65-F5344CB8AC3E}">
        <p14:creationId xmlns:p14="http://schemas.microsoft.com/office/powerpoint/2010/main" val="27047866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As can be seen from these figures, we spent £30,277 more than we received in income in this year.</a:t>
            </a:r>
          </a:p>
          <a:p>
            <a:endParaRPr lang="en-GB" dirty="0"/>
          </a:p>
          <a:p>
            <a:r>
              <a:rPr lang="en-GB" dirty="0"/>
              <a:t>This included long-term investments such as NHQ double-glazing, which should have long-term savings on energy bills, and £11k for a maintenance agreement for the BMG.</a:t>
            </a:r>
          </a:p>
        </p:txBody>
      </p:sp>
      <p:sp>
        <p:nvSpPr>
          <p:cNvPr id="4" name="Slide Number Placeholder 3"/>
          <p:cNvSpPr>
            <a:spLocks noGrp="1"/>
          </p:cNvSpPr>
          <p:nvPr>
            <p:ph type="sldNum" sz="quarter" idx="5"/>
          </p:nvPr>
        </p:nvSpPr>
        <p:spPr/>
        <p:txBody>
          <a:bodyPr/>
          <a:lstStyle/>
          <a:p>
            <a:fld id="{0BE7133E-0FDC-4F3F-9783-E05A2560CFB9}" type="slidenum">
              <a:rPr lang="en-GB" smtClean="0"/>
              <a:t>4</a:t>
            </a:fld>
            <a:endParaRPr lang="en-GB"/>
          </a:p>
        </p:txBody>
      </p:sp>
    </p:spTree>
    <p:extLst>
      <p:ext uri="{BB962C8B-B14F-4D97-AF65-F5344CB8AC3E}">
        <p14:creationId xmlns:p14="http://schemas.microsoft.com/office/powerpoint/2010/main" val="30908172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Comparison on how income has changes over the years, with rental income increasing year on year</a:t>
            </a:r>
          </a:p>
          <a:p>
            <a:endParaRPr lang="en-GB" dirty="0"/>
          </a:p>
          <a:p>
            <a:r>
              <a:rPr lang="en-GB" dirty="0"/>
              <a:t>And capitation income falling year on year (despite the charge increasing), which reflects fall in total membership</a:t>
            </a:r>
          </a:p>
          <a:p>
            <a:endParaRPr lang="en-GB" dirty="0"/>
          </a:p>
          <a:p>
            <a:r>
              <a:rPr lang="en-GB" dirty="0"/>
              <a:t>Total income has been relatively steady over the last 8 years, outside of Covid, and increased in the last year from £115,366 to £120,660 (an increase in income of £5294)</a:t>
            </a:r>
          </a:p>
        </p:txBody>
      </p:sp>
      <p:sp>
        <p:nvSpPr>
          <p:cNvPr id="4" name="Slide Number Placeholder 3"/>
          <p:cNvSpPr>
            <a:spLocks noGrp="1"/>
          </p:cNvSpPr>
          <p:nvPr>
            <p:ph type="sldNum" sz="quarter" idx="5"/>
          </p:nvPr>
        </p:nvSpPr>
        <p:spPr/>
        <p:txBody>
          <a:bodyPr/>
          <a:lstStyle/>
          <a:p>
            <a:fld id="{0BE7133E-0FDC-4F3F-9783-E05A2560CFB9}" type="slidenum">
              <a:rPr lang="en-GB" smtClean="0"/>
              <a:t>5</a:t>
            </a:fld>
            <a:endParaRPr lang="en-GB"/>
          </a:p>
        </p:txBody>
      </p:sp>
    </p:spTree>
    <p:extLst>
      <p:ext uri="{BB962C8B-B14F-4D97-AF65-F5344CB8AC3E}">
        <p14:creationId xmlns:p14="http://schemas.microsoft.com/office/powerpoint/2010/main" val="160079617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Comparison on how expenditure has changes over the years</a:t>
            </a:r>
          </a:p>
          <a:p>
            <a:endParaRPr lang="en-GB" dirty="0"/>
          </a:p>
          <a:p>
            <a:r>
              <a:rPr lang="en-GB" dirty="0"/>
              <a:t>Salaries and associated costs have been rising in recent years, along with NHQ building costs.</a:t>
            </a:r>
          </a:p>
          <a:p>
            <a:endParaRPr lang="en-GB" dirty="0"/>
          </a:p>
          <a:p>
            <a:r>
              <a:rPr lang="en-GB" dirty="0"/>
              <a:t>Our total expenditure fluctuates from year to year, but there was a significant increase last year from £116,736 to £150,937. This increase of £34,201 was mainly due to increases in salary costs, the double-glazing expenditure, and the BMG payment</a:t>
            </a:r>
          </a:p>
        </p:txBody>
      </p:sp>
      <p:sp>
        <p:nvSpPr>
          <p:cNvPr id="4" name="Slide Number Placeholder 3"/>
          <p:cNvSpPr>
            <a:spLocks noGrp="1"/>
          </p:cNvSpPr>
          <p:nvPr>
            <p:ph type="sldNum" sz="quarter" idx="5"/>
          </p:nvPr>
        </p:nvSpPr>
        <p:spPr/>
        <p:txBody>
          <a:bodyPr/>
          <a:lstStyle/>
          <a:p>
            <a:fld id="{0BE7133E-0FDC-4F3F-9783-E05A2560CFB9}" type="slidenum">
              <a:rPr lang="en-GB" smtClean="0"/>
              <a:t>6</a:t>
            </a:fld>
            <a:endParaRPr lang="en-GB"/>
          </a:p>
        </p:txBody>
      </p:sp>
    </p:spTree>
    <p:extLst>
      <p:ext uri="{BB962C8B-B14F-4D97-AF65-F5344CB8AC3E}">
        <p14:creationId xmlns:p14="http://schemas.microsoft.com/office/powerpoint/2010/main" val="394540417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dirty="0">
                <a:effectLst/>
                <a:latin typeface="Century Gothic" panose="020B0502020202020204" pitchFamily="34" charset="0"/>
                <a:ea typeface="Calibri" panose="020F0502020204030204" pitchFamily="34" charset="0"/>
                <a:cs typeface="Times New Roman" panose="02020603050405020304" pitchFamily="18" charset="0"/>
              </a:rPr>
              <a:t>For context, CLCGB has previously had a significant and untenable financial deficit for many years. A decade ago, we were losing between £100,000 and £120,000 each year on the day-to-day running costs.</a:t>
            </a:r>
          </a:p>
          <a:p>
            <a:endParaRPr lang="en-GB" sz="1800" dirty="0">
              <a:effectLst/>
              <a:latin typeface="Century Gothic" panose="020B0502020202020204" pitchFamily="34" charset="0"/>
              <a:ea typeface="Calibri" panose="020F0502020204030204" pitchFamily="34" charset="0"/>
              <a:cs typeface="Times New Roman" panose="02020603050405020304" pitchFamily="18" charset="0"/>
            </a:endParaRPr>
          </a:p>
          <a:p>
            <a:r>
              <a:rPr lang="en-GB" sz="1800" dirty="0">
                <a:effectLst/>
                <a:latin typeface="Century Gothic" panose="020B0502020202020204" pitchFamily="34" charset="0"/>
                <a:ea typeface="Calibri" panose="020F0502020204030204" pitchFamily="34" charset="0"/>
                <a:cs typeface="Times New Roman" panose="02020603050405020304" pitchFamily="18" charset="0"/>
              </a:rPr>
              <a:t>Last year was our biggest deficit for some years, but instead of this being a running costs deficit where we are borrowing or spending the portfolio to fund day-to-day spending, this represents spending on specific projects that should bring long-term benefit to the Brigade.</a:t>
            </a:r>
          </a:p>
        </p:txBody>
      </p:sp>
      <p:sp>
        <p:nvSpPr>
          <p:cNvPr id="4" name="Slide Number Placeholder 3"/>
          <p:cNvSpPr>
            <a:spLocks noGrp="1"/>
          </p:cNvSpPr>
          <p:nvPr>
            <p:ph type="sldNum" sz="quarter" idx="5"/>
          </p:nvPr>
        </p:nvSpPr>
        <p:spPr/>
        <p:txBody>
          <a:bodyPr/>
          <a:lstStyle/>
          <a:p>
            <a:fld id="{0BE7133E-0FDC-4F3F-9783-E05A2560CFB9}" type="slidenum">
              <a:rPr lang="en-GB" smtClean="0"/>
              <a:t>7</a:t>
            </a:fld>
            <a:endParaRPr lang="en-GB"/>
          </a:p>
        </p:txBody>
      </p:sp>
    </p:spTree>
    <p:extLst>
      <p:ext uri="{BB962C8B-B14F-4D97-AF65-F5344CB8AC3E}">
        <p14:creationId xmlns:p14="http://schemas.microsoft.com/office/powerpoint/2010/main" val="424173207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0BE7133E-0FDC-4F3F-9783-E05A2560CFB9}" type="slidenum">
              <a:rPr lang="en-GB" smtClean="0"/>
              <a:t>8</a:t>
            </a:fld>
            <a:endParaRPr lang="en-GB"/>
          </a:p>
        </p:txBody>
      </p:sp>
    </p:spTree>
    <p:extLst>
      <p:ext uri="{BB962C8B-B14F-4D97-AF65-F5344CB8AC3E}">
        <p14:creationId xmlns:p14="http://schemas.microsoft.com/office/powerpoint/2010/main" val="14539368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7378B7-F94F-EA1E-3AD3-F9C8DA35849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129F1F01-126F-0F30-9B9E-DEB1379B29C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305BC175-8514-F1D5-AB21-BEDF09AE0DEC}"/>
              </a:ext>
            </a:extLst>
          </p:cNvPr>
          <p:cNvSpPr>
            <a:spLocks noGrp="1"/>
          </p:cNvSpPr>
          <p:nvPr>
            <p:ph type="dt" sz="half" idx="10"/>
          </p:nvPr>
        </p:nvSpPr>
        <p:spPr/>
        <p:txBody>
          <a:bodyPr/>
          <a:lstStyle/>
          <a:p>
            <a:fld id="{426FE66E-649C-4F26-A88A-5DA37F11B4FC}" type="datetimeFigureOut">
              <a:rPr lang="en-GB" smtClean="0"/>
              <a:t>07/05/2025</a:t>
            </a:fld>
            <a:endParaRPr lang="en-GB"/>
          </a:p>
        </p:txBody>
      </p:sp>
      <p:sp>
        <p:nvSpPr>
          <p:cNvPr id="5" name="Footer Placeholder 4">
            <a:extLst>
              <a:ext uri="{FF2B5EF4-FFF2-40B4-BE49-F238E27FC236}">
                <a16:creationId xmlns:a16="http://schemas.microsoft.com/office/drawing/2014/main" id="{EC8252E8-46EE-CB24-F36A-04773DDC9DA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BBA2F75-B520-65E4-8CB9-82E928EF9E8B}"/>
              </a:ext>
            </a:extLst>
          </p:cNvPr>
          <p:cNvSpPr>
            <a:spLocks noGrp="1"/>
          </p:cNvSpPr>
          <p:nvPr>
            <p:ph type="sldNum" sz="quarter" idx="12"/>
          </p:nvPr>
        </p:nvSpPr>
        <p:spPr/>
        <p:txBody>
          <a:bodyPr/>
          <a:lstStyle/>
          <a:p>
            <a:fld id="{47179663-8C77-4740-81D8-74AA0C13A3A1}" type="slidenum">
              <a:rPr lang="en-GB" smtClean="0"/>
              <a:t>‹#›</a:t>
            </a:fld>
            <a:endParaRPr lang="en-GB"/>
          </a:p>
        </p:txBody>
      </p:sp>
    </p:spTree>
    <p:extLst>
      <p:ext uri="{BB962C8B-B14F-4D97-AF65-F5344CB8AC3E}">
        <p14:creationId xmlns:p14="http://schemas.microsoft.com/office/powerpoint/2010/main" val="22808307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B2C25A-C556-7FD2-D6BE-1FCE25DC433D}"/>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3DFD9806-8E01-BC7C-8932-DF5CB415249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36B4911-08D2-3281-2468-DF376A90F244}"/>
              </a:ext>
            </a:extLst>
          </p:cNvPr>
          <p:cNvSpPr>
            <a:spLocks noGrp="1"/>
          </p:cNvSpPr>
          <p:nvPr>
            <p:ph type="dt" sz="half" idx="10"/>
          </p:nvPr>
        </p:nvSpPr>
        <p:spPr/>
        <p:txBody>
          <a:bodyPr/>
          <a:lstStyle/>
          <a:p>
            <a:fld id="{426FE66E-649C-4F26-A88A-5DA37F11B4FC}" type="datetimeFigureOut">
              <a:rPr lang="en-GB" smtClean="0"/>
              <a:t>07/05/2025</a:t>
            </a:fld>
            <a:endParaRPr lang="en-GB"/>
          </a:p>
        </p:txBody>
      </p:sp>
      <p:sp>
        <p:nvSpPr>
          <p:cNvPr id="5" name="Footer Placeholder 4">
            <a:extLst>
              <a:ext uri="{FF2B5EF4-FFF2-40B4-BE49-F238E27FC236}">
                <a16:creationId xmlns:a16="http://schemas.microsoft.com/office/drawing/2014/main" id="{503A03A3-0C7E-F346-E962-96934AAD146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45A260B-DB15-1AF1-0550-784CD51DD901}"/>
              </a:ext>
            </a:extLst>
          </p:cNvPr>
          <p:cNvSpPr>
            <a:spLocks noGrp="1"/>
          </p:cNvSpPr>
          <p:nvPr>
            <p:ph type="sldNum" sz="quarter" idx="12"/>
          </p:nvPr>
        </p:nvSpPr>
        <p:spPr/>
        <p:txBody>
          <a:bodyPr/>
          <a:lstStyle/>
          <a:p>
            <a:fld id="{47179663-8C77-4740-81D8-74AA0C13A3A1}" type="slidenum">
              <a:rPr lang="en-GB" smtClean="0"/>
              <a:t>‹#›</a:t>
            </a:fld>
            <a:endParaRPr lang="en-GB"/>
          </a:p>
        </p:txBody>
      </p:sp>
    </p:spTree>
    <p:extLst>
      <p:ext uri="{BB962C8B-B14F-4D97-AF65-F5344CB8AC3E}">
        <p14:creationId xmlns:p14="http://schemas.microsoft.com/office/powerpoint/2010/main" val="29354253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2BF02DD-D5CB-2328-96FF-B3B448B9FD67}"/>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390E18CF-B411-6C76-EEE1-708426E6E4D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7065750-4F6D-EE66-0903-60E5A162D323}"/>
              </a:ext>
            </a:extLst>
          </p:cNvPr>
          <p:cNvSpPr>
            <a:spLocks noGrp="1"/>
          </p:cNvSpPr>
          <p:nvPr>
            <p:ph type="dt" sz="half" idx="10"/>
          </p:nvPr>
        </p:nvSpPr>
        <p:spPr/>
        <p:txBody>
          <a:bodyPr/>
          <a:lstStyle/>
          <a:p>
            <a:fld id="{426FE66E-649C-4F26-A88A-5DA37F11B4FC}" type="datetimeFigureOut">
              <a:rPr lang="en-GB" smtClean="0"/>
              <a:t>07/05/2025</a:t>
            </a:fld>
            <a:endParaRPr lang="en-GB"/>
          </a:p>
        </p:txBody>
      </p:sp>
      <p:sp>
        <p:nvSpPr>
          <p:cNvPr id="5" name="Footer Placeholder 4">
            <a:extLst>
              <a:ext uri="{FF2B5EF4-FFF2-40B4-BE49-F238E27FC236}">
                <a16:creationId xmlns:a16="http://schemas.microsoft.com/office/drawing/2014/main" id="{C23A5E42-C785-7B24-1C8C-CD2D9AF61B6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3561F92-ED74-D670-7500-26A0F2E3AD14}"/>
              </a:ext>
            </a:extLst>
          </p:cNvPr>
          <p:cNvSpPr>
            <a:spLocks noGrp="1"/>
          </p:cNvSpPr>
          <p:nvPr>
            <p:ph type="sldNum" sz="quarter" idx="12"/>
          </p:nvPr>
        </p:nvSpPr>
        <p:spPr/>
        <p:txBody>
          <a:bodyPr/>
          <a:lstStyle/>
          <a:p>
            <a:fld id="{47179663-8C77-4740-81D8-74AA0C13A3A1}" type="slidenum">
              <a:rPr lang="en-GB" smtClean="0"/>
              <a:t>‹#›</a:t>
            </a:fld>
            <a:endParaRPr lang="en-GB"/>
          </a:p>
        </p:txBody>
      </p:sp>
    </p:spTree>
    <p:extLst>
      <p:ext uri="{BB962C8B-B14F-4D97-AF65-F5344CB8AC3E}">
        <p14:creationId xmlns:p14="http://schemas.microsoft.com/office/powerpoint/2010/main" val="15809343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3D2FCA-AFC1-9110-5BB4-798C233E1897}"/>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193B68DA-A367-1D6E-171F-6E8B423D630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91D0062-F194-0B50-BB29-8FAF23BA2A01}"/>
              </a:ext>
            </a:extLst>
          </p:cNvPr>
          <p:cNvSpPr>
            <a:spLocks noGrp="1"/>
          </p:cNvSpPr>
          <p:nvPr>
            <p:ph type="dt" sz="half" idx="10"/>
          </p:nvPr>
        </p:nvSpPr>
        <p:spPr/>
        <p:txBody>
          <a:bodyPr/>
          <a:lstStyle/>
          <a:p>
            <a:fld id="{426FE66E-649C-4F26-A88A-5DA37F11B4FC}" type="datetimeFigureOut">
              <a:rPr lang="en-GB" smtClean="0"/>
              <a:t>07/05/2025</a:t>
            </a:fld>
            <a:endParaRPr lang="en-GB"/>
          </a:p>
        </p:txBody>
      </p:sp>
      <p:sp>
        <p:nvSpPr>
          <p:cNvPr id="5" name="Footer Placeholder 4">
            <a:extLst>
              <a:ext uri="{FF2B5EF4-FFF2-40B4-BE49-F238E27FC236}">
                <a16:creationId xmlns:a16="http://schemas.microsoft.com/office/drawing/2014/main" id="{4BFAC577-33FE-4CB0-A6F7-4FD4B31F416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6A0D520-B33A-58B2-469F-2A9CB5A41DE3}"/>
              </a:ext>
            </a:extLst>
          </p:cNvPr>
          <p:cNvSpPr>
            <a:spLocks noGrp="1"/>
          </p:cNvSpPr>
          <p:nvPr>
            <p:ph type="sldNum" sz="quarter" idx="12"/>
          </p:nvPr>
        </p:nvSpPr>
        <p:spPr/>
        <p:txBody>
          <a:bodyPr/>
          <a:lstStyle/>
          <a:p>
            <a:fld id="{47179663-8C77-4740-81D8-74AA0C13A3A1}" type="slidenum">
              <a:rPr lang="en-GB" smtClean="0"/>
              <a:t>‹#›</a:t>
            </a:fld>
            <a:endParaRPr lang="en-GB"/>
          </a:p>
        </p:txBody>
      </p:sp>
    </p:spTree>
    <p:extLst>
      <p:ext uri="{BB962C8B-B14F-4D97-AF65-F5344CB8AC3E}">
        <p14:creationId xmlns:p14="http://schemas.microsoft.com/office/powerpoint/2010/main" val="17414074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B891CF-B2E0-2A78-B794-6F773F1D73C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9FFD21ED-6A81-EF4A-4AE9-CBDD8BA7C1CB}"/>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713540E-C0C2-3E6A-9802-6059370F4998}"/>
              </a:ext>
            </a:extLst>
          </p:cNvPr>
          <p:cNvSpPr>
            <a:spLocks noGrp="1"/>
          </p:cNvSpPr>
          <p:nvPr>
            <p:ph type="dt" sz="half" idx="10"/>
          </p:nvPr>
        </p:nvSpPr>
        <p:spPr/>
        <p:txBody>
          <a:bodyPr/>
          <a:lstStyle/>
          <a:p>
            <a:fld id="{426FE66E-649C-4F26-A88A-5DA37F11B4FC}" type="datetimeFigureOut">
              <a:rPr lang="en-GB" smtClean="0"/>
              <a:t>07/05/2025</a:t>
            </a:fld>
            <a:endParaRPr lang="en-GB"/>
          </a:p>
        </p:txBody>
      </p:sp>
      <p:sp>
        <p:nvSpPr>
          <p:cNvPr id="5" name="Footer Placeholder 4">
            <a:extLst>
              <a:ext uri="{FF2B5EF4-FFF2-40B4-BE49-F238E27FC236}">
                <a16:creationId xmlns:a16="http://schemas.microsoft.com/office/drawing/2014/main" id="{8FB6F048-E653-AB20-1B22-B4FA5C86AED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A31409B-718D-23B3-9F45-87DCF18FF6E3}"/>
              </a:ext>
            </a:extLst>
          </p:cNvPr>
          <p:cNvSpPr>
            <a:spLocks noGrp="1"/>
          </p:cNvSpPr>
          <p:nvPr>
            <p:ph type="sldNum" sz="quarter" idx="12"/>
          </p:nvPr>
        </p:nvSpPr>
        <p:spPr/>
        <p:txBody>
          <a:bodyPr/>
          <a:lstStyle/>
          <a:p>
            <a:fld id="{47179663-8C77-4740-81D8-74AA0C13A3A1}" type="slidenum">
              <a:rPr lang="en-GB" smtClean="0"/>
              <a:t>‹#›</a:t>
            </a:fld>
            <a:endParaRPr lang="en-GB"/>
          </a:p>
        </p:txBody>
      </p:sp>
    </p:spTree>
    <p:extLst>
      <p:ext uri="{BB962C8B-B14F-4D97-AF65-F5344CB8AC3E}">
        <p14:creationId xmlns:p14="http://schemas.microsoft.com/office/powerpoint/2010/main" val="4274202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2DCEBB-E7CA-E450-D8F8-158EC9725BB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6A0FFD42-7145-04CE-4009-37F1ADD5E93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F035A0F7-A473-28F0-76D4-8F7A0C91FA2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7CC1635B-9846-0A47-3D68-B7F7497B1454}"/>
              </a:ext>
            </a:extLst>
          </p:cNvPr>
          <p:cNvSpPr>
            <a:spLocks noGrp="1"/>
          </p:cNvSpPr>
          <p:nvPr>
            <p:ph type="dt" sz="half" idx="10"/>
          </p:nvPr>
        </p:nvSpPr>
        <p:spPr/>
        <p:txBody>
          <a:bodyPr/>
          <a:lstStyle/>
          <a:p>
            <a:fld id="{426FE66E-649C-4F26-A88A-5DA37F11B4FC}" type="datetimeFigureOut">
              <a:rPr lang="en-GB" smtClean="0"/>
              <a:t>07/05/2025</a:t>
            </a:fld>
            <a:endParaRPr lang="en-GB"/>
          </a:p>
        </p:txBody>
      </p:sp>
      <p:sp>
        <p:nvSpPr>
          <p:cNvPr id="6" name="Footer Placeholder 5">
            <a:extLst>
              <a:ext uri="{FF2B5EF4-FFF2-40B4-BE49-F238E27FC236}">
                <a16:creationId xmlns:a16="http://schemas.microsoft.com/office/drawing/2014/main" id="{3125D4B6-09FD-AF8C-6FF9-F9EA3981521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67E94F1-6ED9-928B-9B1C-60FB7E156939}"/>
              </a:ext>
            </a:extLst>
          </p:cNvPr>
          <p:cNvSpPr>
            <a:spLocks noGrp="1"/>
          </p:cNvSpPr>
          <p:nvPr>
            <p:ph type="sldNum" sz="quarter" idx="12"/>
          </p:nvPr>
        </p:nvSpPr>
        <p:spPr/>
        <p:txBody>
          <a:bodyPr/>
          <a:lstStyle/>
          <a:p>
            <a:fld id="{47179663-8C77-4740-81D8-74AA0C13A3A1}" type="slidenum">
              <a:rPr lang="en-GB" smtClean="0"/>
              <a:t>‹#›</a:t>
            </a:fld>
            <a:endParaRPr lang="en-GB"/>
          </a:p>
        </p:txBody>
      </p:sp>
    </p:spTree>
    <p:extLst>
      <p:ext uri="{BB962C8B-B14F-4D97-AF65-F5344CB8AC3E}">
        <p14:creationId xmlns:p14="http://schemas.microsoft.com/office/powerpoint/2010/main" val="21604121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67B343-1582-F8F7-3E29-818017592487}"/>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3B92A56E-F726-1D7D-208C-EB7CD1C2183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A88B4C2-E013-CE40-26F1-74DA0C8A28F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A225EF88-F17A-781E-FC3A-D681DD14BDA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61F3E0A-30D4-36E0-0D64-62F9FAF570F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8439D008-9CFA-A85F-EB92-33BA8937B9E7}"/>
              </a:ext>
            </a:extLst>
          </p:cNvPr>
          <p:cNvSpPr>
            <a:spLocks noGrp="1"/>
          </p:cNvSpPr>
          <p:nvPr>
            <p:ph type="dt" sz="half" idx="10"/>
          </p:nvPr>
        </p:nvSpPr>
        <p:spPr/>
        <p:txBody>
          <a:bodyPr/>
          <a:lstStyle/>
          <a:p>
            <a:fld id="{426FE66E-649C-4F26-A88A-5DA37F11B4FC}" type="datetimeFigureOut">
              <a:rPr lang="en-GB" smtClean="0"/>
              <a:t>07/05/2025</a:t>
            </a:fld>
            <a:endParaRPr lang="en-GB"/>
          </a:p>
        </p:txBody>
      </p:sp>
      <p:sp>
        <p:nvSpPr>
          <p:cNvPr id="8" name="Footer Placeholder 7">
            <a:extLst>
              <a:ext uri="{FF2B5EF4-FFF2-40B4-BE49-F238E27FC236}">
                <a16:creationId xmlns:a16="http://schemas.microsoft.com/office/drawing/2014/main" id="{117BA6C9-D70E-1194-33BF-A572B212FB83}"/>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9B9ED376-DBD9-9CD5-5ED3-632D66620493}"/>
              </a:ext>
            </a:extLst>
          </p:cNvPr>
          <p:cNvSpPr>
            <a:spLocks noGrp="1"/>
          </p:cNvSpPr>
          <p:nvPr>
            <p:ph type="sldNum" sz="quarter" idx="12"/>
          </p:nvPr>
        </p:nvSpPr>
        <p:spPr/>
        <p:txBody>
          <a:bodyPr/>
          <a:lstStyle/>
          <a:p>
            <a:fld id="{47179663-8C77-4740-81D8-74AA0C13A3A1}" type="slidenum">
              <a:rPr lang="en-GB" smtClean="0"/>
              <a:t>‹#›</a:t>
            </a:fld>
            <a:endParaRPr lang="en-GB"/>
          </a:p>
        </p:txBody>
      </p:sp>
    </p:spTree>
    <p:extLst>
      <p:ext uri="{BB962C8B-B14F-4D97-AF65-F5344CB8AC3E}">
        <p14:creationId xmlns:p14="http://schemas.microsoft.com/office/powerpoint/2010/main" val="30522051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A3D7CF-8576-F44B-B8B6-50EA17A27E8C}"/>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A3D424C7-461C-2CB1-6D55-727EDC98FA2F}"/>
              </a:ext>
            </a:extLst>
          </p:cNvPr>
          <p:cNvSpPr>
            <a:spLocks noGrp="1"/>
          </p:cNvSpPr>
          <p:nvPr>
            <p:ph type="dt" sz="half" idx="10"/>
          </p:nvPr>
        </p:nvSpPr>
        <p:spPr/>
        <p:txBody>
          <a:bodyPr/>
          <a:lstStyle/>
          <a:p>
            <a:fld id="{426FE66E-649C-4F26-A88A-5DA37F11B4FC}" type="datetimeFigureOut">
              <a:rPr lang="en-GB" smtClean="0"/>
              <a:t>07/05/2025</a:t>
            </a:fld>
            <a:endParaRPr lang="en-GB"/>
          </a:p>
        </p:txBody>
      </p:sp>
      <p:sp>
        <p:nvSpPr>
          <p:cNvPr id="4" name="Footer Placeholder 3">
            <a:extLst>
              <a:ext uri="{FF2B5EF4-FFF2-40B4-BE49-F238E27FC236}">
                <a16:creationId xmlns:a16="http://schemas.microsoft.com/office/drawing/2014/main" id="{C2A381AA-9693-513D-02B5-2E3A2865BB0D}"/>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929354ED-371A-85AD-7E2B-452D2D5A3C55}"/>
              </a:ext>
            </a:extLst>
          </p:cNvPr>
          <p:cNvSpPr>
            <a:spLocks noGrp="1"/>
          </p:cNvSpPr>
          <p:nvPr>
            <p:ph type="sldNum" sz="quarter" idx="12"/>
          </p:nvPr>
        </p:nvSpPr>
        <p:spPr/>
        <p:txBody>
          <a:bodyPr/>
          <a:lstStyle/>
          <a:p>
            <a:fld id="{47179663-8C77-4740-81D8-74AA0C13A3A1}" type="slidenum">
              <a:rPr lang="en-GB" smtClean="0"/>
              <a:t>‹#›</a:t>
            </a:fld>
            <a:endParaRPr lang="en-GB"/>
          </a:p>
        </p:txBody>
      </p:sp>
    </p:spTree>
    <p:extLst>
      <p:ext uri="{BB962C8B-B14F-4D97-AF65-F5344CB8AC3E}">
        <p14:creationId xmlns:p14="http://schemas.microsoft.com/office/powerpoint/2010/main" val="18697306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8E4C7F9-F129-B542-F2B4-7B8787665986}"/>
              </a:ext>
            </a:extLst>
          </p:cNvPr>
          <p:cNvSpPr>
            <a:spLocks noGrp="1"/>
          </p:cNvSpPr>
          <p:nvPr>
            <p:ph type="dt" sz="half" idx="10"/>
          </p:nvPr>
        </p:nvSpPr>
        <p:spPr/>
        <p:txBody>
          <a:bodyPr/>
          <a:lstStyle/>
          <a:p>
            <a:fld id="{426FE66E-649C-4F26-A88A-5DA37F11B4FC}" type="datetimeFigureOut">
              <a:rPr lang="en-GB" smtClean="0"/>
              <a:t>07/05/2025</a:t>
            </a:fld>
            <a:endParaRPr lang="en-GB"/>
          </a:p>
        </p:txBody>
      </p:sp>
      <p:sp>
        <p:nvSpPr>
          <p:cNvPr id="3" name="Footer Placeholder 2">
            <a:extLst>
              <a:ext uri="{FF2B5EF4-FFF2-40B4-BE49-F238E27FC236}">
                <a16:creationId xmlns:a16="http://schemas.microsoft.com/office/drawing/2014/main" id="{F6CF2724-7676-2175-BE8D-6612D2FCDDB1}"/>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0F306907-1620-EF54-B436-12C100E4DB42}"/>
              </a:ext>
            </a:extLst>
          </p:cNvPr>
          <p:cNvSpPr>
            <a:spLocks noGrp="1"/>
          </p:cNvSpPr>
          <p:nvPr>
            <p:ph type="sldNum" sz="quarter" idx="12"/>
          </p:nvPr>
        </p:nvSpPr>
        <p:spPr/>
        <p:txBody>
          <a:bodyPr/>
          <a:lstStyle/>
          <a:p>
            <a:fld id="{47179663-8C77-4740-81D8-74AA0C13A3A1}" type="slidenum">
              <a:rPr lang="en-GB" smtClean="0"/>
              <a:t>‹#›</a:t>
            </a:fld>
            <a:endParaRPr lang="en-GB"/>
          </a:p>
        </p:txBody>
      </p:sp>
    </p:spTree>
    <p:extLst>
      <p:ext uri="{BB962C8B-B14F-4D97-AF65-F5344CB8AC3E}">
        <p14:creationId xmlns:p14="http://schemas.microsoft.com/office/powerpoint/2010/main" val="21114560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8032D3-9225-B0C7-DE5F-CE660421C9F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03B9839D-8648-3425-6242-13476FFBE17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8670ED33-8DB6-81E1-E1CB-663DF71DC51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B60FA62-8C05-A99C-303F-7E255422D8A9}"/>
              </a:ext>
            </a:extLst>
          </p:cNvPr>
          <p:cNvSpPr>
            <a:spLocks noGrp="1"/>
          </p:cNvSpPr>
          <p:nvPr>
            <p:ph type="dt" sz="half" idx="10"/>
          </p:nvPr>
        </p:nvSpPr>
        <p:spPr/>
        <p:txBody>
          <a:bodyPr/>
          <a:lstStyle/>
          <a:p>
            <a:fld id="{426FE66E-649C-4F26-A88A-5DA37F11B4FC}" type="datetimeFigureOut">
              <a:rPr lang="en-GB" smtClean="0"/>
              <a:t>07/05/2025</a:t>
            </a:fld>
            <a:endParaRPr lang="en-GB"/>
          </a:p>
        </p:txBody>
      </p:sp>
      <p:sp>
        <p:nvSpPr>
          <p:cNvPr id="6" name="Footer Placeholder 5">
            <a:extLst>
              <a:ext uri="{FF2B5EF4-FFF2-40B4-BE49-F238E27FC236}">
                <a16:creationId xmlns:a16="http://schemas.microsoft.com/office/drawing/2014/main" id="{01A02DC1-245D-B17B-FA65-5EE40D1E3EA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722EB4C1-77C4-1B23-C6B1-CCD9706A1048}"/>
              </a:ext>
            </a:extLst>
          </p:cNvPr>
          <p:cNvSpPr>
            <a:spLocks noGrp="1"/>
          </p:cNvSpPr>
          <p:nvPr>
            <p:ph type="sldNum" sz="quarter" idx="12"/>
          </p:nvPr>
        </p:nvSpPr>
        <p:spPr/>
        <p:txBody>
          <a:bodyPr/>
          <a:lstStyle/>
          <a:p>
            <a:fld id="{47179663-8C77-4740-81D8-74AA0C13A3A1}" type="slidenum">
              <a:rPr lang="en-GB" smtClean="0"/>
              <a:t>‹#›</a:t>
            </a:fld>
            <a:endParaRPr lang="en-GB"/>
          </a:p>
        </p:txBody>
      </p:sp>
    </p:spTree>
    <p:extLst>
      <p:ext uri="{BB962C8B-B14F-4D97-AF65-F5344CB8AC3E}">
        <p14:creationId xmlns:p14="http://schemas.microsoft.com/office/powerpoint/2010/main" val="26628176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24DCC2-4434-AED8-319F-755529899EE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DCE57DAE-9E27-7002-FF18-B30CB5FAB56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4B34EB1B-3471-DE22-FE13-FC7F8C5B2F6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7256E70-048D-FCCA-3188-8316F6033904}"/>
              </a:ext>
            </a:extLst>
          </p:cNvPr>
          <p:cNvSpPr>
            <a:spLocks noGrp="1"/>
          </p:cNvSpPr>
          <p:nvPr>
            <p:ph type="dt" sz="half" idx="10"/>
          </p:nvPr>
        </p:nvSpPr>
        <p:spPr/>
        <p:txBody>
          <a:bodyPr/>
          <a:lstStyle/>
          <a:p>
            <a:fld id="{426FE66E-649C-4F26-A88A-5DA37F11B4FC}" type="datetimeFigureOut">
              <a:rPr lang="en-GB" smtClean="0"/>
              <a:t>07/05/2025</a:t>
            </a:fld>
            <a:endParaRPr lang="en-GB"/>
          </a:p>
        </p:txBody>
      </p:sp>
      <p:sp>
        <p:nvSpPr>
          <p:cNvPr id="6" name="Footer Placeholder 5">
            <a:extLst>
              <a:ext uri="{FF2B5EF4-FFF2-40B4-BE49-F238E27FC236}">
                <a16:creationId xmlns:a16="http://schemas.microsoft.com/office/drawing/2014/main" id="{E15EE8A3-D97C-38E0-41E1-01B5908F783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11DF7B3C-26B7-7CF3-7596-20D0D9EF243E}"/>
              </a:ext>
            </a:extLst>
          </p:cNvPr>
          <p:cNvSpPr>
            <a:spLocks noGrp="1"/>
          </p:cNvSpPr>
          <p:nvPr>
            <p:ph type="sldNum" sz="quarter" idx="12"/>
          </p:nvPr>
        </p:nvSpPr>
        <p:spPr/>
        <p:txBody>
          <a:bodyPr/>
          <a:lstStyle/>
          <a:p>
            <a:fld id="{47179663-8C77-4740-81D8-74AA0C13A3A1}" type="slidenum">
              <a:rPr lang="en-GB" smtClean="0"/>
              <a:t>‹#›</a:t>
            </a:fld>
            <a:endParaRPr lang="en-GB"/>
          </a:p>
        </p:txBody>
      </p:sp>
    </p:spTree>
    <p:extLst>
      <p:ext uri="{BB962C8B-B14F-4D97-AF65-F5344CB8AC3E}">
        <p14:creationId xmlns:p14="http://schemas.microsoft.com/office/powerpoint/2010/main" val="18127399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508A541-B842-0B98-44F0-212C8BA437F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7DF4B4E-65B6-F015-378C-3A300F9734F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9035316-7772-0492-17BE-9B143E97050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426FE66E-649C-4F26-A88A-5DA37F11B4FC}" type="datetimeFigureOut">
              <a:rPr lang="en-GB" smtClean="0"/>
              <a:t>07/05/2025</a:t>
            </a:fld>
            <a:endParaRPr lang="en-GB"/>
          </a:p>
        </p:txBody>
      </p:sp>
      <p:sp>
        <p:nvSpPr>
          <p:cNvPr id="5" name="Footer Placeholder 4">
            <a:extLst>
              <a:ext uri="{FF2B5EF4-FFF2-40B4-BE49-F238E27FC236}">
                <a16:creationId xmlns:a16="http://schemas.microsoft.com/office/drawing/2014/main" id="{3985B363-5150-8DB3-D297-51FA1BAC5AE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GB"/>
          </a:p>
        </p:txBody>
      </p:sp>
      <p:sp>
        <p:nvSpPr>
          <p:cNvPr id="6" name="Slide Number Placeholder 5">
            <a:extLst>
              <a:ext uri="{FF2B5EF4-FFF2-40B4-BE49-F238E27FC236}">
                <a16:creationId xmlns:a16="http://schemas.microsoft.com/office/drawing/2014/main" id="{14C453AC-AB62-A905-F9DD-3B79ECFB7AA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47179663-8C77-4740-81D8-74AA0C13A3A1}" type="slidenum">
              <a:rPr lang="en-GB" smtClean="0"/>
              <a:t>‹#›</a:t>
            </a:fld>
            <a:endParaRPr lang="en-GB"/>
          </a:p>
        </p:txBody>
      </p:sp>
    </p:spTree>
    <p:extLst>
      <p:ext uri="{BB962C8B-B14F-4D97-AF65-F5344CB8AC3E}">
        <p14:creationId xmlns:p14="http://schemas.microsoft.com/office/powerpoint/2010/main" val="13625659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E2A96-9541-690E-9936-83424F91DF85}"/>
              </a:ext>
            </a:extLst>
          </p:cNvPr>
          <p:cNvSpPr>
            <a:spLocks noGrp="1"/>
          </p:cNvSpPr>
          <p:nvPr>
            <p:ph type="ctrTitle"/>
          </p:nvPr>
        </p:nvSpPr>
        <p:spPr>
          <a:xfrm>
            <a:off x="1523999" y="1752984"/>
            <a:ext cx="9144000" cy="2387600"/>
          </a:xfrm>
        </p:spPr>
        <p:txBody>
          <a:bodyPr/>
          <a:lstStyle/>
          <a:p>
            <a:r>
              <a:rPr lang="en-GB" dirty="0">
                <a:latin typeface="Century Gothic" panose="020B0502020202020204" pitchFamily="34" charset="0"/>
              </a:rPr>
              <a:t>Accounts Explainer</a:t>
            </a:r>
          </a:p>
        </p:txBody>
      </p:sp>
      <p:sp>
        <p:nvSpPr>
          <p:cNvPr id="3" name="Subtitle 2">
            <a:extLst>
              <a:ext uri="{FF2B5EF4-FFF2-40B4-BE49-F238E27FC236}">
                <a16:creationId xmlns:a16="http://schemas.microsoft.com/office/drawing/2014/main" id="{40A4EEB2-C9BE-4295-59A6-CEA0AA3003DF}"/>
              </a:ext>
            </a:extLst>
          </p:cNvPr>
          <p:cNvSpPr>
            <a:spLocks noGrp="1"/>
          </p:cNvSpPr>
          <p:nvPr>
            <p:ph type="subTitle" idx="1"/>
          </p:nvPr>
        </p:nvSpPr>
        <p:spPr>
          <a:xfrm>
            <a:off x="1523999" y="4232659"/>
            <a:ext cx="9144000" cy="1655762"/>
          </a:xfrm>
        </p:spPr>
        <p:txBody>
          <a:bodyPr/>
          <a:lstStyle/>
          <a:p>
            <a:r>
              <a:rPr lang="en-GB" dirty="0">
                <a:latin typeface="Century Gothic" panose="020B0502020202020204" pitchFamily="34" charset="0"/>
              </a:rPr>
              <a:t>Brigade Year: 1</a:t>
            </a:r>
            <a:r>
              <a:rPr lang="en-GB" baseline="30000" dirty="0">
                <a:latin typeface="Century Gothic" panose="020B0502020202020204" pitchFamily="34" charset="0"/>
              </a:rPr>
              <a:t>st</a:t>
            </a:r>
            <a:r>
              <a:rPr lang="en-GB" dirty="0">
                <a:latin typeface="Century Gothic" panose="020B0502020202020204" pitchFamily="34" charset="0"/>
              </a:rPr>
              <a:t> September 2023 to 31</a:t>
            </a:r>
            <a:r>
              <a:rPr lang="en-GB" baseline="30000" dirty="0">
                <a:latin typeface="Century Gothic" panose="020B0502020202020204" pitchFamily="34" charset="0"/>
              </a:rPr>
              <a:t>st</a:t>
            </a:r>
            <a:r>
              <a:rPr lang="en-GB" dirty="0">
                <a:latin typeface="Century Gothic" panose="020B0502020202020204" pitchFamily="34" charset="0"/>
              </a:rPr>
              <a:t> August 2024</a:t>
            </a:r>
          </a:p>
        </p:txBody>
      </p:sp>
      <p:pic>
        <p:nvPicPr>
          <p:cNvPr id="4" name="Picture 3">
            <a:extLst>
              <a:ext uri="{FF2B5EF4-FFF2-40B4-BE49-F238E27FC236}">
                <a16:creationId xmlns:a16="http://schemas.microsoft.com/office/drawing/2014/main" id="{572D76C5-176D-A15B-3961-4A753D607F40}"/>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6587599"/>
            <a:ext cx="12192000" cy="95487"/>
          </a:xfrm>
          <a:prstGeom prst="rect">
            <a:avLst/>
          </a:prstGeom>
          <a:noFill/>
        </p:spPr>
      </p:pic>
      <p:pic>
        <p:nvPicPr>
          <p:cNvPr id="5" name="Picture 4">
            <a:extLst>
              <a:ext uri="{FF2B5EF4-FFF2-40B4-BE49-F238E27FC236}">
                <a16:creationId xmlns:a16="http://schemas.microsoft.com/office/drawing/2014/main" id="{D53E6EE4-CF41-868F-0CAB-497685937C51}"/>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4995030" y="1059675"/>
            <a:ext cx="2201939" cy="1386618"/>
          </a:xfrm>
          <a:prstGeom prst="rect">
            <a:avLst/>
          </a:prstGeom>
          <a:noFill/>
        </p:spPr>
      </p:pic>
    </p:spTree>
    <p:extLst>
      <p:ext uri="{BB962C8B-B14F-4D97-AF65-F5344CB8AC3E}">
        <p14:creationId xmlns:p14="http://schemas.microsoft.com/office/powerpoint/2010/main" val="20757403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ABFCDE-2592-7969-A393-2C9167A14176}"/>
              </a:ext>
            </a:extLst>
          </p:cNvPr>
          <p:cNvSpPr>
            <a:spLocks noGrp="1"/>
          </p:cNvSpPr>
          <p:nvPr>
            <p:ph type="title"/>
          </p:nvPr>
        </p:nvSpPr>
        <p:spPr>
          <a:xfrm>
            <a:off x="352926" y="172437"/>
            <a:ext cx="10515600" cy="1325563"/>
          </a:xfrm>
        </p:spPr>
        <p:txBody>
          <a:bodyPr/>
          <a:lstStyle/>
          <a:p>
            <a:r>
              <a:rPr lang="en-GB" dirty="0">
                <a:latin typeface="Century Gothic" panose="020B0502020202020204" pitchFamily="34" charset="0"/>
              </a:rPr>
              <a:t>Income</a:t>
            </a:r>
          </a:p>
        </p:txBody>
      </p:sp>
      <p:graphicFrame>
        <p:nvGraphicFramePr>
          <p:cNvPr id="5" name="Chart 4">
            <a:extLst>
              <a:ext uri="{FF2B5EF4-FFF2-40B4-BE49-F238E27FC236}">
                <a16:creationId xmlns:a16="http://schemas.microsoft.com/office/drawing/2014/main" id="{A690E095-80CB-C46F-1426-3209B4ECA2AB}"/>
              </a:ext>
            </a:extLst>
          </p:cNvPr>
          <p:cNvGraphicFramePr>
            <a:graphicFrameLocks/>
          </p:cNvGraphicFramePr>
          <p:nvPr>
            <p:extLst>
              <p:ext uri="{D42A27DB-BD31-4B8C-83A1-F6EECF244321}">
                <p14:modId xmlns:p14="http://schemas.microsoft.com/office/powerpoint/2010/main" val="1996053213"/>
              </p:ext>
            </p:extLst>
          </p:nvPr>
        </p:nvGraphicFramePr>
        <p:xfrm>
          <a:off x="352926" y="401528"/>
          <a:ext cx="11277600" cy="633872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976931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32FD73-D0A7-2500-0833-2D7EB5CF328F}"/>
              </a:ext>
            </a:extLst>
          </p:cNvPr>
          <p:cNvSpPr>
            <a:spLocks noGrp="1"/>
          </p:cNvSpPr>
          <p:nvPr>
            <p:ph type="title"/>
          </p:nvPr>
        </p:nvSpPr>
        <p:spPr>
          <a:xfrm>
            <a:off x="333150" y="237356"/>
            <a:ext cx="10515600" cy="1325563"/>
          </a:xfrm>
        </p:spPr>
        <p:txBody>
          <a:bodyPr/>
          <a:lstStyle/>
          <a:p>
            <a:r>
              <a:rPr lang="en-GB" dirty="0">
                <a:latin typeface="Century Gothic" panose="020B0502020202020204" pitchFamily="34" charset="0"/>
              </a:rPr>
              <a:t>Expenditure</a:t>
            </a:r>
          </a:p>
        </p:txBody>
      </p:sp>
      <p:graphicFrame>
        <p:nvGraphicFramePr>
          <p:cNvPr id="4" name="Content Placeholder 3">
            <a:extLst>
              <a:ext uri="{FF2B5EF4-FFF2-40B4-BE49-F238E27FC236}">
                <a16:creationId xmlns:a16="http://schemas.microsoft.com/office/drawing/2014/main" id="{9F798008-C2F6-9860-AA36-69E343FA2818}"/>
              </a:ext>
            </a:extLst>
          </p:cNvPr>
          <p:cNvGraphicFramePr>
            <a:graphicFrameLocks noGrp="1"/>
          </p:cNvGraphicFramePr>
          <p:nvPr>
            <p:ph idx="1"/>
            <p:extLst>
              <p:ext uri="{D42A27DB-BD31-4B8C-83A1-F6EECF244321}">
                <p14:modId xmlns:p14="http://schemas.microsoft.com/office/powerpoint/2010/main" val="3560540346"/>
              </p:ext>
            </p:extLst>
          </p:nvPr>
        </p:nvGraphicFramePr>
        <p:xfrm>
          <a:off x="661460" y="237356"/>
          <a:ext cx="11197390" cy="641266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0185640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39E345-07C9-1576-FF57-273415808BA8}"/>
              </a:ext>
            </a:extLst>
          </p:cNvPr>
          <p:cNvSpPr>
            <a:spLocks noGrp="1"/>
          </p:cNvSpPr>
          <p:nvPr>
            <p:ph type="title"/>
          </p:nvPr>
        </p:nvSpPr>
        <p:spPr/>
        <p:txBody>
          <a:bodyPr/>
          <a:lstStyle/>
          <a:p>
            <a:r>
              <a:rPr lang="en-GB" dirty="0">
                <a:latin typeface="Century Gothic" panose="020B0502020202020204" pitchFamily="34" charset="0"/>
              </a:rPr>
              <a:t>Income Vs. Expenditure</a:t>
            </a:r>
          </a:p>
        </p:txBody>
      </p:sp>
      <p:sp>
        <p:nvSpPr>
          <p:cNvPr id="3" name="Content Placeholder 2">
            <a:extLst>
              <a:ext uri="{FF2B5EF4-FFF2-40B4-BE49-F238E27FC236}">
                <a16:creationId xmlns:a16="http://schemas.microsoft.com/office/drawing/2014/main" id="{099C42F2-F072-8F43-0E3D-438F41130D95}"/>
              </a:ext>
            </a:extLst>
          </p:cNvPr>
          <p:cNvSpPr>
            <a:spLocks noGrp="1"/>
          </p:cNvSpPr>
          <p:nvPr>
            <p:ph idx="1"/>
          </p:nvPr>
        </p:nvSpPr>
        <p:spPr/>
        <p:txBody>
          <a:bodyPr/>
          <a:lstStyle/>
          <a:p>
            <a:r>
              <a:rPr lang="en-GB" dirty="0">
                <a:latin typeface="Century Gothic" panose="020B0502020202020204" pitchFamily="34" charset="0"/>
              </a:rPr>
              <a:t>Income: £120,660</a:t>
            </a:r>
          </a:p>
          <a:p>
            <a:r>
              <a:rPr lang="en-GB" dirty="0">
                <a:latin typeface="Century Gothic" panose="020B0502020202020204" pitchFamily="34" charset="0"/>
              </a:rPr>
              <a:t>Expenditure: £150,937</a:t>
            </a:r>
          </a:p>
          <a:p>
            <a:endParaRPr lang="en-GB" dirty="0">
              <a:latin typeface="Century Gothic" panose="020B0502020202020204" pitchFamily="34" charset="0"/>
            </a:endParaRPr>
          </a:p>
          <a:p>
            <a:r>
              <a:rPr lang="en-GB" dirty="0">
                <a:latin typeface="Century Gothic" panose="020B0502020202020204" pitchFamily="34" charset="0"/>
              </a:rPr>
              <a:t>Deficit: £30,277</a:t>
            </a:r>
          </a:p>
        </p:txBody>
      </p:sp>
      <p:pic>
        <p:nvPicPr>
          <p:cNvPr id="4" name="Picture 3">
            <a:extLst>
              <a:ext uri="{FF2B5EF4-FFF2-40B4-BE49-F238E27FC236}">
                <a16:creationId xmlns:a16="http://schemas.microsoft.com/office/drawing/2014/main" id="{FD2B2C9D-5B33-47C7-DDF2-B793D02017CE}"/>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6587599"/>
            <a:ext cx="12192000" cy="95487"/>
          </a:xfrm>
          <a:prstGeom prst="rect">
            <a:avLst/>
          </a:prstGeom>
          <a:noFill/>
        </p:spPr>
      </p:pic>
    </p:spTree>
    <p:extLst>
      <p:ext uri="{BB962C8B-B14F-4D97-AF65-F5344CB8AC3E}">
        <p14:creationId xmlns:p14="http://schemas.microsoft.com/office/powerpoint/2010/main" val="12593267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BA088A-0CE3-B2C0-02D5-CD4C2BA8C1A4}"/>
              </a:ext>
            </a:extLst>
          </p:cNvPr>
          <p:cNvSpPr>
            <a:spLocks noGrp="1"/>
          </p:cNvSpPr>
          <p:nvPr>
            <p:ph type="title"/>
          </p:nvPr>
        </p:nvSpPr>
        <p:spPr>
          <a:xfrm>
            <a:off x="336883" y="184484"/>
            <a:ext cx="10515600" cy="1325563"/>
          </a:xfrm>
        </p:spPr>
        <p:txBody>
          <a:bodyPr>
            <a:normAutofit/>
          </a:bodyPr>
          <a:lstStyle/>
          <a:p>
            <a:r>
              <a:rPr lang="en-GB" sz="4000" dirty="0">
                <a:latin typeface="Century Gothic" panose="020B0502020202020204" pitchFamily="34" charset="0"/>
              </a:rPr>
              <a:t>Comparison to Previous Years - Income</a:t>
            </a:r>
          </a:p>
        </p:txBody>
      </p:sp>
      <p:graphicFrame>
        <p:nvGraphicFramePr>
          <p:cNvPr id="4" name="Content Placeholder 3">
            <a:extLst>
              <a:ext uri="{FF2B5EF4-FFF2-40B4-BE49-F238E27FC236}">
                <a16:creationId xmlns:a16="http://schemas.microsoft.com/office/drawing/2014/main" id="{D1D2068C-2EEC-250C-75F3-2EF77699064D}"/>
              </a:ext>
            </a:extLst>
          </p:cNvPr>
          <p:cNvGraphicFramePr>
            <a:graphicFrameLocks noGrp="1"/>
          </p:cNvGraphicFramePr>
          <p:nvPr>
            <p:ph idx="1"/>
            <p:extLst>
              <p:ext uri="{D42A27DB-BD31-4B8C-83A1-F6EECF244321}">
                <p14:modId xmlns:p14="http://schemas.microsoft.com/office/powerpoint/2010/main" val="432542278"/>
              </p:ext>
            </p:extLst>
          </p:nvPr>
        </p:nvGraphicFramePr>
        <p:xfrm>
          <a:off x="336883" y="1267326"/>
          <a:ext cx="11630527" cy="540619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8139418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1D3AC1-66F0-B36F-66AE-38F4EA1CB8FE}"/>
              </a:ext>
            </a:extLst>
          </p:cNvPr>
          <p:cNvSpPr>
            <a:spLocks noGrp="1"/>
          </p:cNvSpPr>
          <p:nvPr>
            <p:ph type="title"/>
          </p:nvPr>
        </p:nvSpPr>
        <p:spPr>
          <a:xfrm>
            <a:off x="272716" y="232611"/>
            <a:ext cx="11081084" cy="1325563"/>
          </a:xfrm>
        </p:spPr>
        <p:txBody>
          <a:bodyPr>
            <a:normAutofit/>
          </a:bodyPr>
          <a:lstStyle/>
          <a:p>
            <a:r>
              <a:rPr lang="en-GB" sz="4000" dirty="0">
                <a:latin typeface="Century Gothic" panose="020B0502020202020204" pitchFamily="34" charset="0"/>
              </a:rPr>
              <a:t>Comparison to Previous Years - Expenditure</a:t>
            </a:r>
          </a:p>
        </p:txBody>
      </p:sp>
      <p:graphicFrame>
        <p:nvGraphicFramePr>
          <p:cNvPr id="4" name="Content Placeholder 3">
            <a:extLst>
              <a:ext uri="{FF2B5EF4-FFF2-40B4-BE49-F238E27FC236}">
                <a16:creationId xmlns:a16="http://schemas.microsoft.com/office/drawing/2014/main" id="{3EB23845-1AD5-9079-62B7-E200DB98B476}"/>
              </a:ext>
            </a:extLst>
          </p:cNvPr>
          <p:cNvGraphicFramePr>
            <a:graphicFrameLocks noGrp="1"/>
          </p:cNvGraphicFramePr>
          <p:nvPr>
            <p:ph idx="1"/>
            <p:extLst>
              <p:ext uri="{D42A27DB-BD31-4B8C-83A1-F6EECF244321}">
                <p14:modId xmlns:p14="http://schemas.microsoft.com/office/powerpoint/2010/main" val="3966045744"/>
              </p:ext>
            </p:extLst>
          </p:nvPr>
        </p:nvGraphicFramePr>
        <p:xfrm>
          <a:off x="144379" y="1267326"/>
          <a:ext cx="11774905" cy="535806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910858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8EA68C-72E8-C250-ABCF-BFFE68BAB872}"/>
              </a:ext>
            </a:extLst>
          </p:cNvPr>
          <p:cNvSpPr>
            <a:spLocks noGrp="1"/>
          </p:cNvSpPr>
          <p:nvPr>
            <p:ph type="title"/>
          </p:nvPr>
        </p:nvSpPr>
        <p:spPr>
          <a:xfrm>
            <a:off x="336884" y="365125"/>
            <a:ext cx="11518232" cy="1325563"/>
          </a:xfrm>
        </p:spPr>
        <p:txBody>
          <a:bodyPr>
            <a:normAutofit/>
          </a:bodyPr>
          <a:lstStyle/>
          <a:p>
            <a:r>
              <a:rPr lang="en-GB" sz="4000" dirty="0">
                <a:latin typeface="Century Gothic" panose="020B0502020202020204" pitchFamily="34" charset="0"/>
              </a:rPr>
              <a:t>Comparison to Previous Years – Income Vs. Expenditure</a:t>
            </a:r>
          </a:p>
        </p:txBody>
      </p:sp>
      <p:graphicFrame>
        <p:nvGraphicFramePr>
          <p:cNvPr id="4" name="Content Placeholder 3">
            <a:extLst>
              <a:ext uri="{FF2B5EF4-FFF2-40B4-BE49-F238E27FC236}">
                <a16:creationId xmlns:a16="http://schemas.microsoft.com/office/drawing/2014/main" id="{F01ECB7D-5147-4FFD-3523-FCDFEA2609F0}"/>
              </a:ext>
            </a:extLst>
          </p:cNvPr>
          <p:cNvGraphicFramePr>
            <a:graphicFrameLocks noGrp="1"/>
          </p:cNvGraphicFramePr>
          <p:nvPr>
            <p:ph idx="1"/>
            <p:extLst>
              <p:ext uri="{D42A27DB-BD31-4B8C-83A1-F6EECF244321}">
                <p14:modId xmlns:p14="http://schemas.microsoft.com/office/powerpoint/2010/main" val="4083907722"/>
              </p:ext>
            </p:extLst>
          </p:nvPr>
        </p:nvGraphicFramePr>
        <p:xfrm>
          <a:off x="304800" y="1690688"/>
          <a:ext cx="11550316" cy="4802187"/>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6613751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CB02CE-4471-834E-3A3D-51B19E2D150A}"/>
              </a:ext>
            </a:extLst>
          </p:cNvPr>
          <p:cNvSpPr>
            <a:spLocks noGrp="1"/>
          </p:cNvSpPr>
          <p:nvPr>
            <p:ph type="title"/>
          </p:nvPr>
        </p:nvSpPr>
        <p:spPr/>
        <p:txBody>
          <a:bodyPr/>
          <a:lstStyle/>
          <a:p>
            <a:r>
              <a:rPr lang="en-GB" dirty="0">
                <a:latin typeface="Century Gothic" panose="020B0502020202020204" pitchFamily="34" charset="0"/>
              </a:rPr>
              <a:t>2024-25 Expectations</a:t>
            </a:r>
          </a:p>
        </p:txBody>
      </p:sp>
      <p:sp>
        <p:nvSpPr>
          <p:cNvPr id="3" name="Content Placeholder 2">
            <a:extLst>
              <a:ext uri="{FF2B5EF4-FFF2-40B4-BE49-F238E27FC236}">
                <a16:creationId xmlns:a16="http://schemas.microsoft.com/office/drawing/2014/main" id="{7ADC8085-D90D-CCE3-731F-7270BA22971E}"/>
              </a:ext>
            </a:extLst>
          </p:cNvPr>
          <p:cNvSpPr>
            <a:spLocks noGrp="1"/>
          </p:cNvSpPr>
          <p:nvPr>
            <p:ph idx="1"/>
          </p:nvPr>
        </p:nvSpPr>
        <p:spPr/>
        <p:txBody>
          <a:bodyPr/>
          <a:lstStyle/>
          <a:p>
            <a:r>
              <a:rPr lang="en-GB" dirty="0">
                <a:latin typeface="Century Gothic" panose="020B0502020202020204" pitchFamily="34" charset="0"/>
              </a:rPr>
              <a:t>Budget predicts £1800 deficit</a:t>
            </a:r>
          </a:p>
          <a:p>
            <a:r>
              <a:rPr lang="en-GB" dirty="0">
                <a:latin typeface="Century Gothic" panose="020B0502020202020204" pitchFamily="34" charset="0"/>
              </a:rPr>
              <a:t>Risks:</a:t>
            </a:r>
          </a:p>
          <a:p>
            <a:pPr lvl="1"/>
            <a:r>
              <a:rPr lang="en-GB" dirty="0">
                <a:latin typeface="Century Gothic" panose="020B0502020202020204" pitchFamily="34" charset="0"/>
              </a:rPr>
              <a:t>Isle of Wight Campsite and associated legal costs</a:t>
            </a:r>
          </a:p>
          <a:p>
            <a:pPr lvl="1"/>
            <a:r>
              <a:rPr lang="en-GB" dirty="0">
                <a:latin typeface="Century Gothic" panose="020B0502020202020204" pitchFamily="34" charset="0"/>
              </a:rPr>
              <a:t>Unexpected maintenance costs</a:t>
            </a:r>
          </a:p>
          <a:p>
            <a:r>
              <a:rPr lang="en-GB" dirty="0">
                <a:latin typeface="Century Gothic" panose="020B0502020202020204" pitchFamily="34" charset="0"/>
              </a:rPr>
              <a:t>Possible investments</a:t>
            </a:r>
          </a:p>
          <a:p>
            <a:pPr lvl="1"/>
            <a:r>
              <a:rPr lang="en-GB" dirty="0">
                <a:latin typeface="Century Gothic" panose="020B0502020202020204" pitchFamily="34" charset="0"/>
              </a:rPr>
              <a:t>Solar panels</a:t>
            </a:r>
          </a:p>
        </p:txBody>
      </p:sp>
      <p:pic>
        <p:nvPicPr>
          <p:cNvPr id="4" name="Picture 3">
            <a:extLst>
              <a:ext uri="{FF2B5EF4-FFF2-40B4-BE49-F238E27FC236}">
                <a16:creationId xmlns:a16="http://schemas.microsoft.com/office/drawing/2014/main" id="{B4282564-F591-9F21-68AD-AAEBC048928A}"/>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6587599"/>
            <a:ext cx="12192000" cy="95487"/>
          </a:xfrm>
          <a:prstGeom prst="rect">
            <a:avLst/>
          </a:prstGeom>
          <a:noFill/>
        </p:spPr>
      </p:pic>
    </p:spTree>
    <p:extLst>
      <p:ext uri="{BB962C8B-B14F-4D97-AF65-F5344CB8AC3E}">
        <p14:creationId xmlns:p14="http://schemas.microsoft.com/office/powerpoint/2010/main" val="12566579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F9F089-8CFC-61D8-07B3-715F63F8440E}"/>
              </a:ext>
            </a:extLst>
          </p:cNvPr>
          <p:cNvSpPr>
            <a:spLocks noGrp="1"/>
          </p:cNvSpPr>
          <p:nvPr>
            <p:ph type="title"/>
          </p:nvPr>
        </p:nvSpPr>
        <p:spPr/>
        <p:txBody>
          <a:bodyPr/>
          <a:lstStyle/>
          <a:p>
            <a:r>
              <a:rPr lang="en-GB" dirty="0">
                <a:latin typeface="Century Gothic" panose="020B0502020202020204" pitchFamily="34" charset="0"/>
              </a:rPr>
              <a:t>Questions</a:t>
            </a:r>
          </a:p>
        </p:txBody>
      </p:sp>
      <p:sp>
        <p:nvSpPr>
          <p:cNvPr id="3" name="Content Placeholder 2">
            <a:extLst>
              <a:ext uri="{FF2B5EF4-FFF2-40B4-BE49-F238E27FC236}">
                <a16:creationId xmlns:a16="http://schemas.microsoft.com/office/drawing/2014/main" id="{BC7A411C-31AC-3B34-31C5-E1DF6AF49BFA}"/>
              </a:ext>
            </a:extLst>
          </p:cNvPr>
          <p:cNvSpPr>
            <a:spLocks noGrp="1"/>
          </p:cNvSpPr>
          <p:nvPr>
            <p:ph idx="1"/>
          </p:nvPr>
        </p:nvSpPr>
        <p:spPr/>
        <p:txBody>
          <a:bodyPr/>
          <a:lstStyle/>
          <a:p>
            <a:endParaRPr lang="en-GB">
              <a:latin typeface="Century Gothic" panose="020B0502020202020204" pitchFamily="34" charset="0"/>
            </a:endParaRPr>
          </a:p>
        </p:txBody>
      </p:sp>
      <p:pic>
        <p:nvPicPr>
          <p:cNvPr id="4" name="Picture 3">
            <a:extLst>
              <a:ext uri="{FF2B5EF4-FFF2-40B4-BE49-F238E27FC236}">
                <a16:creationId xmlns:a16="http://schemas.microsoft.com/office/drawing/2014/main" id="{0D4B5E31-D1E1-8223-1734-5069E99D60E1}"/>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6587599"/>
            <a:ext cx="12192000" cy="95487"/>
          </a:xfrm>
          <a:prstGeom prst="rect">
            <a:avLst/>
          </a:prstGeom>
          <a:noFill/>
        </p:spPr>
      </p:pic>
    </p:spTree>
    <p:extLst>
      <p:ext uri="{BB962C8B-B14F-4D97-AF65-F5344CB8AC3E}">
        <p14:creationId xmlns:p14="http://schemas.microsoft.com/office/powerpoint/2010/main" val="64270506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B34942BF758604CBDCAA40513CB3CF9" ma:contentTypeVersion="18" ma:contentTypeDescription="Create a new document." ma:contentTypeScope="" ma:versionID="997f42db226495ca20f24a8284996985">
  <xsd:schema xmlns:xsd="http://www.w3.org/2001/XMLSchema" xmlns:xs="http://www.w3.org/2001/XMLSchema" xmlns:p="http://schemas.microsoft.com/office/2006/metadata/properties" xmlns:ns2="53a48e75-9242-4b60-96da-2f6542698d2c" xmlns:ns3="15cc7332-f69d-41b6-a89a-106344b501f8" targetNamespace="http://schemas.microsoft.com/office/2006/metadata/properties" ma:root="true" ma:fieldsID="4eb9a5e9c77ef7386b16ab9f16c7be8b" ns2:_="" ns3:_="">
    <xsd:import namespace="53a48e75-9242-4b60-96da-2f6542698d2c"/>
    <xsd:import namespace="15cc7332-f69d-41b6-a89a-106344b501f8"/>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DateTaken" minOccurs="0"/>
                <xsd:element ref="ns2:MediaServiceLocation" minOccurs="0"/>
                <xsd:element ref="ns3:SharedWithUsers" minOccurs="0"/>
                <xsd:element ref="ns3:SharedWithDetails" minOccurs="0"/>
                <xsd:element ref="ns2:MediaServiceGenerationTime" minOccurs="0"/>
                <xsd:element ref="ns2:MediaServiceEventHashCode" minOccurs="0"/>
                <xsd:element ref="ns2:MediaServiceAutoKeyPoints" minOccurs="0"/>
                <xsd:element ref="ns2:MediaServiceKeyPoints" minOccurs="0"/>
                <xsd:element ref="ns2:MediaLengthInSeconds"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3a48e75-9242-4b60-96da-2f6542698d2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Location" ma:index="13" nillable="true" ma:displayName="Location" ma:internalName="MediaServiceLocatio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0" nillable="true" ma:displayName="MediaLengthInSeconds" ma:hidden="true"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2d58d17d-b655-401b-913c-b0aadaecca88"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15cc7332-f69d-41b6-a89a-106344b501f8"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d5aabf0e-d07e-4369-9482-c76140ed7cb4}" ma:internalName="TaxCatchAll" ma:showField="CatchAllData" ma:web="15cc7332-f69d-41b6-a89a-106344b501f8">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53a48e75-9242-4b60-96da-2f6542698d2c">
      <Terms xmlns="http://schemas.microsoft.com/office/infopath/2007/PartnerControls"/>
    </lcf76f155ced4ddcb4097134ff3c332f>
    <TaxCatchAll xmlns="15cc7332-f69d-41b6-a89a-106344b501f8"/>
  </documentManagement>
</p:properties>
</file>

<file path=customXml/itemProps1.xml><?xml version="1.0" encoding="utf-8"?>
<ds:datastoreItem xmlns:ds="http://schemas.openxmlformats.org/officeDocument/2006/customXml" ds:itemID="{0B56F08F-530B-4592-88E2-F549191172F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3a48e75-9242-4b60-96da-2f6542698d2c"/>
    <ds:schemaRef ds:uri="15cc7332-f69d-41b6-a89a-106344b501f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BFAEA26F-013D-4200-B233-9EA11314DE77}">
  <ds:schemaRefs>
    <ds:schemaRef ds:uri="http://schemas.microsoft.com/sharepoint/v3/contenttype/forms"/>
  </ds:schemaRefs>
</ds:datastoreItem>
</file>

<file path=customXml/itemProps3.xml><?xml version="1.0" encoding="utf-8"?>
<ds:datastoreItem xmlns:ds="http://schemas.openxmlformats.org/officeDocument/2006/customXml" ds:itemID="{B20EDDA7-4B9F-4AAF-81DC-38EE8400C6BA}">
  <ds:schemaRefs>
    <ds:schemaRef ds:uri="http://schemas.microsoft.com/office/2006/documentManagement/types"/>
    <ds:schemaRef ds:uri="http://schemas.microsoft.com/office/2006/metadata/properties"/>
    <ds:schemaRef ds:uri="http://purl.org/dc/terms/"/>
    <ds:schemaRef ds:uri="15cc7332-f69d-41b6-a89a-106344b501f8"/>
    <ds:schemaRef ds:uri="http://www.w3.org/XML/1998/namespace"/>
    <ds:schemaRef ds:uri="53a48e75-9242-4b60-96da-2f6542698d2c"/>
    <ds:schemaRef ds:uri="http://purl.org/dc/dcmitype/"/>
    <ds:schemaRef ds:uri="http://purl.org/dc/elements/1.1/"/>
    <ds:schemaRef ds:uri="http://schemas.microsoft.com/office/infopath/2007/PartnerControls"/>
    <ds:schemaRef ds:uri="http://schemas.openxmlformats.org/package/2006/metadata/core-properties"/>
  </ds:schemaRefs>
</ds:datastoreItem>
</file>

<file path=docProps/app.xml><?xml version="1.0" encoding="utf-8"?>
<Properties xmlns="http://schemas.openxmlformats.org/officeDocument/2006/extended-properties" xmlns:vt="http://schemas.openxmlformats.org/officeDocument/2006/docPropsVTypes">
  <TotalTime>139</TotalTime>
  <Words>774</Words>
  <Application>Microsoft Office PowerPoint</Application>
  <PresentationFormat>Widescreen</PresentationFormat>
  <Paragraphs>83</Paragraphs>
  <Slides>9</Slides>
  <Notes>8</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9</vt:i4>
      </vt:variant>
    </vt:vector>
  </HeadingPairs>
  <TitlesOfParts>
    <vt:vector size="16" baseType="lpstr">
      <vt:lpstr>Aptos</vt:lpstr>
      <vt:lpstr>Aptos Display</vt:lpstr>
      <vt:lpstr>Arial</vt:lpstr>
      <vt:lpstr>Calibri</vt:lpstr>
      <vt:lpstr>Century Gothic</vt:lpstr>
      <vt:lpstr>Times New Roman</vt:lpstr>
      <vt:lpstr>Office Theme</vt:lpstr>
      <vt:lpstr>Accounts Explainer</vt:lpstr>
      <vt:lpstr>Income</vt:lpstr>
      <vt:lpstr>Expenditure</vt:lpstr>
      <vt:lpstr>Income Vs. Expenditure</vt:lpstr>
      <vt:lpstr>Comparison to Previous Years - Income</vt:lpstr>
      <vt:lpstr>Comparison to Previous Years - Expenditure</vt:lpstr>
      <vt:lpstr>Comparison to Previous Years – Income Vs. Expenditure</vt:lpstr>
      <vt:lpstr>2024-25 Expectations</vt:lpstr>
      <vt:lpstr>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Accounts Explainer</dc:title>
  <dc:creator>Gareth Campbell</dc:creator>
  <cp:lastModifiedBy>Zoe Palmer</cp:lastModifiedBy>
  <cp:revision>9</cp:revision>
  <dcterms:created xsi:type="dcterms:W3CDTF">2025-04-26T00:42:23Z</dcterms:created>
  <dcterms:modified xsi:type="dcterms:W3CDTF">2025-05-07T11:02:01Z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0x0101005B34942BF758604CBDCAA40513CB3CF9</vt:lpwstr>
  </property>
</Properties>
</file>